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6" r:id="rId1"/>
  </p:sldMasterIdLst>
  <p:notesMasterIdLst>
    <p:notesMasterId r:id="rId55"/>
  </p:notesMasterIdLst>
  <p:sldIdLst>
    <p:sldId id="258" r:id="rId2"/>
    <p:sldId id="259" r:id="rId3"/>
    <p:sldId id="260" r:id="rId4"/>
    <p:sldId id="322" r:id="rId5"/>
    <p:sldId id="324" r:id="rId6"/>
    <p:sldId id="325" r:id="rId7"/>
    <p:sldId id="326" r:id="rId8"/>
    <p:sldId id="323" r:id="rId9"/>
    <p:sldId id="327" r:id="rId10"/>
    <p:sldId id="261" r:id="rId11"/>
    <p:sldId id="328"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329" r:id="rId29"/>
    <p:sldId id="330" r:id="rId30"/>
    <p:sldId id="279" r:id="rId31"/>
    <p:sldId id="280" r:id="rId32"/>
    <p:sldId id="282" r:id="rId33"/>
    <p:sldId id="283" r:id="rId34"/>
    <p:sldId id="284" r:id="rId35"/>
    <p:sldId id="286" r:id="rId36"/>
    <p:sldId id="285" r:id="rId37"/>
    <p:sldId id="287" r:id="rId38"/>
    <p:sldId id="288" r:id="rId39"/>
    <p:sldId id="289" r:id="rId40"/>
    <p:sldId id="290" r:id="rId41"/>
    <p:sldId id="341" r:id="rId42"/>
    <p:sldId id="291" r:id="rId43"/>
    <p:sldId id="331" r:id="rId44"/>
    <p:sldId id="339" r:id="rId45"/>
    <p:sldId id="340" r:id="rId46"/>
    <p:sldId id="292" r:id="rId47"/>
    <p:sldId id="333" r:id="rId48"/>
    <p:sldId id="334" r:id="rId49"/>
    <p:sldId id="335" r:id="rId50"/>
    <p:sldId id="336" r:id="rId51"/>
    <p:sldId id="337" r:id="rId52"/>
    <p:sldId id="338" r:id="rId53"/>
    <p:sldId id="34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E0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65"/>
    <p:restoredTop sz="94750"/>
  </p:normalViewPr>
  <p:slideViewPr>
    <p:cSldViewPr snapToGrid="0" snapToObjects="1" showGuides="1">
      <p:cViewPr varScale="1">
        <p:scale>
          <a:sx n="90" d="100"/>
          <a:sy n="90" d="100"/>
        </p:scale>
        <p:origin x="584" y="184"/>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3C18D-7D5D-9E47-A0FC-BBD26D0E1D9B}" type="datetimeFigureOut">
              <a:rPr lang="en-US" smtClean="0"/>
              <a:t>6/26/19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C1623-6B39-8543-823A-29D9E60F177C}" type="slidenum">
              <a:rPr lang="en-US" smtClean="0"/>
              <a:t>‹#›</a:t>
            </a:fld>
            <a:endParaRPr lang="en-US"/>
          </a:p>
        </p:txBody>
      </p:sp>
    </p:spTree>
    <p:extLst>
      <p:ext uri="{BB962C8B-B14F-4D97-AF65-F5344CB8AC3E}">
        <p14:creationId xmlns:p14="http://schemas.microsoft.com/office/powerpoint/2010/main" val="6050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8</a:t>
            </a:fld>
            <a:endParaRPr lang="en-US"/>
          </a:p>
        </p:txBody>
      </p:sp>
    </p:spTree>
    <p:extLst>
      <p:ext uri="{BB962C8B-B14F-4D97-AF65-F5344CB8AC3E}">
        <p14:creationId xmlns:p14="http://schemas.microsoft.com/office/powerpoint/2010/main" val="215762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interactive</a:t>
            </a:r>
          </a:p>
          <a:p>
            <a:endParaRPr lang="en-US" dirty="0"/>
          </a:p>
        </p:txBody>
      </p:sp>
      <p:sp>
        <p:nvSpPr>
          <p:cNvPr id="4" name="Slide Number Placeholder 3"/>
          <p:cNvSpPr>
            <a:spLocks noGrp="1"/>
          </p:cNvSpPr>
          <p:nvPr>
            <p:ph type="sldNum" sz="quarter" idx="10"/>
          </p:nvPr>
        </p:nvSpPr>
        <p:spPr/>
        <p:txBody>
          <a:bodyPr/>
          <a:lstStyle/>
          <a:p>
            <a:fld id="{40489DB4-82E0-AF40-81BE-1C4AA0DF45FC}" type="slidenum">
              <a:rPr lang="en-US" smtClean="0"/>
              <a:t>14</a:t>
            </a:fld>
            <a:endParaRPr lang="en-US"/>
          </a:p>
        </p:txBody>
      </p:sp>
    </p:spTree>
    <p:extLst>
      <p:ext uri="{BB962C8B-B14F-4D97-AF65-F5344CB8AC3E}">
        <p14:creationId xmlns:p14="http://schemas.microsoft.com/office/powerpoint/2010/main" val="3968387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a:t>Lecture #: Lecture Title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endParaRPr lang="en-US" sz="2400" b="0" i="0" dirty="0">
              <a:solidFill>
                <a:schemeClr val="tx1">
                  <a:lumMod val="75000"/>
                  <a:lumOff val="25000"/>
                </a:schemeClr>
              </a:solidFill>
              <a:latin typeface="Karla" charset="0"/>
              <a:ea typeface="Karla" charset="0"/>
              <a:cs typeface="Karla" charset="0"/>
            </a:endParaRPr>
          </a:p>
          <a:p>
            <a:pPr algn="ctr"/>
            <a:r>
              <a:rPr lang="en-US" sz="1600" b="0" i="0" dirty="0">
                <a:solidFill>
                  <a:schemeClr val="tx1">
                    <a:lumMod val="75000"/>
                    <a:lumOff val="25000"/>
                  </a:schemeClr>
                </a:solidFill>
                <a:latin typeface="Karla" charset="0"/>
                <a:ea typeface="Karla" charset="0"/>
                <a:cs typeface="Karla" charset="0"/>
              </a:rPr>
              <a:t>Institute for Applied</a:t>
            </a:r>
            <a:r>
              <a:rPr lang="en-US" sz="1600" b="0" i="0" baseline="0" dirty="0">
                <a:solidFill>
                  <a:schemeClr val="tx1">
                    <a:lumMod val="75000"/>
                    <a:lumOff val="25000"/>
                  </a:schemeClr>
                </a:solidFill>
                <a:latin typeface="Karla" charset="0"/>
                <a:ea typeface="Karla" charset="0"/>
                <a:cs typeface="Karla" charset="0"/>
              </a:rPr>
              <a:t> Computational Science</a:t>
            </a:r>
          </a:p>
          <a:p>
            <a:pPr algn="ctr"/>
            <a:r>
              <a:rPr lang="en-US" sz="1600" b="0" i="0" baseline="0" dirty="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C616E8F-BF65-1643-9F00-FF84D0665BC6}"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C616E8F-BF65-1643-9F00-FF84D0665BC6}"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616E8F-BF65-1643-9F00-FF84D0665BC6}"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616E8F-BF65-1643-9F00-FF84D0665BC6}"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616E8F-BF65-1643-9F00-FF84D0665BC6}" type="slidenum">
              <a:rPr lang="en-US" smtClean="0"/>
              <a:t>‹#›</a:t>
            </a:fld>
            <a:endParaRPr lang="en-US"/>
          </a:p>
        </p:txBody>
      </p:sp>
    </p:spTree>
    <p:extLst>
      <p:ext uri="{BB962C8B-B14F-4D97-AF65-F5344CB8AC3E}">
        <p14:creationId xmlns:p14="http://schemas.microsoft.com/office/powerpoint/2010/main" val="2087306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0.png"/><Relationship Id="rId3" Type="http://schemas.openxmlformats.org/officeDocument/2006/relationships/image" Target="../media/image13.emf"/></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7.emf"/></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 Id="rId3" Type="http://schemas.openxmlformats.org/officeDocument/2006/relationships/image" Target="../media/image2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Lecture </a:t>
            </a:r>
            <a:r>
              <a:rPr lang="en-US"/>
              <a:t>2</a:t>
            </a:r>
            <a:r>
              <a:rPr lang="en-US" smtClean="0"/>
              <a:t>: </a:t>
            </a:r>
            <a:r>
              <a:rPr lang="en-US" dirty="0"/>
              <a:t>Decision Trees</a:t>
            </a:r>
          </a:p>
        </p:txBody>
      </p:sp>
    </p:spTree>
    <p:extLst>
      <p:ext uri="{BB962C8B-B14F-4D97-AF65-F5344CB8AC3E}">
        <p14:creationId xmlns:p14="http://schemas.microsoft.com/office/powerpoint/2010/main" val="193201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FB84FE-2063-9A46-B2FB-C2B02A2904DB}"/>
              </a:ext>
            </a:extLst>
          </p:cNvPr>
          <p:cNvSpPr>
            <a:spLocks noGrp="1"/>
          </p:cNvSpPr>
          <p:nvPr>
            <p:ph type="title"/>
          </p:nvPr>
        </p:nvSpPr>
        <p:spPr/>
        <p:txBody>
          <a:bodyPr/>
          <a:lstStyle/>
          <a:p>
            <a:r>
              <a:rPr lang="en-US" dirty="0"/>
              <a:t>Interpretable Models</a:t>
            </a:r>
          </a:p>
        </p:txBody>
      </p:sp>
      <p:sp>
        <p:nvSpPr>
          <p:cNvPr id="3" name="Content Placeholder 2">
            <a:extLst>
              <a:ext uri="{FF2B5EF4-FFF2-40B4-BE49-F238E27FC236}">
                <a16:creationId xmlns="" xmlns:a16="http://schemas.microsoft.com/office/drawing/2014/main" id="{C4E4AF0A-C6E7-4F4B-826D-1DBAB18CD16E}"/>
              </a:ext>
            </a:extLst>
          </p:cNvPr>
          <p:cNvSpPr>
            <a:spLocks noGrp="1"/>
          </p:cNvSpPr>
          <p:nvPr>
            <p:ph idx="1"/>
          </p:nvPr>
        </p:nvSpPr>
        <p:spPr/>
        <p:txBody>
          <a:bodyPr/>
          <a:lstStyle/>
          <a:p>
            <a:r>
              <a:rPr lang="en-US" sz="2400" dirty="0"/>
              <a:t>But people in every walk of life have long been using interpretable models for differentiating between classes of objects and phenomena: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7148" y="2248930"/>
            <a:ext cx="5134033" cy="3978876"/>
          </a:xfrm>
          <a:prstGeom prst="rect">
            <a:avLst/>
          </a:prstGeom>
        </p:spPr>
      </p:pic>
    </p:spTree>
    <p:extLst>
      <p:ext uri="{BB962C8B-B14F-4D97-AF65-F5344CB8AC3E}">
        <p14:creationId xmlns:p14="http://schemas.microsoft.com/office/powerpoint/2010/main" val="2616768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FB84FE-2063-9A46-B2FB-C2B02A2904DB}"/>
              </a:ext>
            </a:extLst>
          </p:cNvPr>
          <p:cNvSpPr>
            <a:spLocks noGrp="1"/>
          </p:cNvSpPr>
          <p:nvPr>
            <p:ph type="title"/>
          </p:nvPr>
        </p:nvSpPr>
        <p:spPr/>
        <p:txBody>
          <a:bodyPr/>
          <a:lstStyle/>
          <a:p>
            <a:r>
              <a:rPr lang="en-US" dirty="0"/>
              <a:t>Interpretable Models</a:t>
            </a:r>
          </a:p>
        </p:txBody>
      </p:sp>
      <p:sp>
        <p:nvSpPr>
          <p:cNvPr id="3" name="Content Placeholder 2">
            <a:extLst>
              <a:ext uri="{FF2B5EF4-FFF2-40B4-BE49-F238E27FC236}">
                <a16:creationId xmlns="" xmlns:a16="http://schemas.microsoft.com/office/drawing/2014/main" id="{C4E4AF0A-C6E7-4F4B-826D-1DBAB18CD16E}"/>
              </a:ext>
            </a:extLst>
          </p:cNvPr>
          <p:cNvSpPr>
            <a:spLocks noGrp="1"/>
          </p:cNvSpPr>
          <p:nvPr>
            <p:ph idx="1"/>
          </p:nvPr>
        </p:nvSpPr>
        <p:spPr/>
        <p:txBody>
          <a:bodyPr/>
          <a:lstStyle/>
          <a:p>
            <a:r>
              <a:rPr lang="en-US" sz="2400" dirty="0"/>
              <a:t>But people in every walk of life have long been using interpretable models for differentiating between classes of objects and phenomena: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11</a:t>
            </a:fld>
            <a:endParaRPr lang="en-US"/>
          </a:p>
        </p:txBody>
      </p:sp>
      <p:pic>
        <p:nvPicPr>
          <p:cNvPr id="4" name="Picture 3">
            <a:extLst>
              <a:ext uri="{FF2B5EF4-FFF2-40B4-BE49-F238E27FC236}">
                <a16:creationId xmlns="" xmlns:a16="http://schemas.microsoft.com/office/drawing/2014/main" id="{185C375D-9970-EC49-B164-E5916DAE7EDD}"/>
              </a:ext>
            </a:extLst>
          </p:cNvPr>
          <p:cNvPicPr>
            <a:picLocks noChangeAspect="1"/>
          </p:cNvPicPr>
          <p:nvPr/>
        </p:nvPicPr>
        <p:blipFill>
          <a:blip r:embed="rId2"/>
          <a:stretch>
            <a:fillRect/>
          </a:stretch>
        </p:blipFill>
        <p:spPr>
          <a:xfrm>
            <a:off x="1759563" y="2081048"/>
            <a:ext cx="7869993" cy="4319752"/>
          </a:xfrm>
          <a:prstGeom prst="rect">
            <a:avLst/>
          </a:prstGeom>
        </p:spPr>
      </p:pic>
    </p:spTree>
    <p:extLst>
      <p:ext uri="{BB962C8B-B14F-4D97-AF65-F5344CB8AC3E}">
        <p14:creationId xmlns:p14="http://schemas.microsoft.com/office/powerpoint/2010/main" val="541785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a:t>
            </a:r>
            <a:endParaRPr lang="en-US" dirty="0">
              <a:effectLst/>
            </a:endParaRPr>
          </a:p>
        </p:txBody>
      </p:sp>
      <p:sp>
        <p:nvSpPr>
          <p:cNvPr id="3" name="Content Placeholder 2"/>
          <p:cNvSpPr>
            <a:spLocks noGrp="1"/>
          </p:cNvSpPr>
          <p:nvPr>
            <p:ph idx="1"/>
          </p:nvPr>
        </p:nvSpPr>
        <p:spPr>
          <a:xfrm>
            <a:off x="833415" y="1177758"/>
            <a:ext cx="10327008" cy="4219432"/>
          </a:xfrm>
        </p:spPr>
        <p:txBody>
          <a:bodyPr/>
          <a:lstStyle/>
          <a:p>
            <a:pPr>
              <a:spcAft>
                <a:spcPts val="1200"/>
              </a:spcAft>
            </a:pPr>
            <a:r>
              <a:rPr lang="en-US" sz="2400" dirty="0"/>
              <a:t>It turns out that the simple flow charts in our examples can be formulated as mathematical models for classification and these models have the properties we desire; they are: </a:t>
            </a:r>
            <a:endParaRPr lang="en-US" sz="2400" dirty="0">
              <a:effectLst/>
            </a:endParaRPr>
          </a:p>
          <a:p>
            <a:pPr marL="457200" indent="-457200">
              <a:spcAft>
                <a:spcPts val="1200"/>
              </a:spcAft>
              <a:buFont typeface="+mj-lt"/>
              <a:buAutoNum type="arabicPeriod"/>
            </a:pPr>
            <a:r>
              <a:rPr lang="en-US" sz="2400" dirty="0"/>
              <a:t>interpretable by humans </a:t>
            </a:r>
          </a:p>
          <a:p>
            <a:pPr marL="457200" indent="-457200">
              <a:spcAft>
                <a:spcPts val="1200"/>
              </a:spcAft>
              <a:buFont typeface="+mj-lt"/>
              <a:buAutoNum type="arabicPeriod"/>
            </a:pPr>
            <a:r>
              <a:rPr lang="en-US" sz="2400" dirty="0"/>
              <a:t>have sufficiently complex decision boundaries </a:t>
            </a:r>
          </a:p>
          <a:p>
            <a:pPr marL="457200" indent="-457200">
              <a:spcAft>
                <a:spcPts val="1200"/>
              </a:spcAft>
              <a:buFont typeface="+mj-lt"/>
              <a:buAutoNum type="arabicPeriod"/>
            </a:pPr>
            <a:r>
              <a:rPr lang="en-US" sz="2400" dirty="0"/>
              <a:t>the decision boundaries are locally linear, each component of the decision boundary is simple to describe mathematically. </a:t>
            </a:r>
          </a:p>
          <a:p>
            <a:pPr>
              <a:spcAft>
                <a:spcPts val="1200"/>
              </a:spcAft>
            </a:pP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298995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sp>
        <p:nvSpPr>
          <p:cNvPr id="3" name="Slide Number Placeholder 2"/>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2509601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 </a:t>
            </a:r>
          </a:p>
        </p:txBody>
      </p:sp>
      <p:sp>
        <p:nvSpPr>
          <p:cNvPr id="3" name="Content Placeholder 2"/>
          <p:cNvSpPr>
            <a:spLocks noGrp="1"/>
          </p:cNvSpPr>
          <p:nvPr>
            <p:ph idx="1"/>
          </p:nvPr>
        </p:nvSpPr>
        <p:spPr/>
        <p:txBody>
          <a:bodyPr/>
          <a:lstStyle/>
          <a:p>
            <a:pPr>
              <a:spcAft>
                <a:spcPts val="1800"/>
              </a:spcAft>
            </a:pPr>
            <a:r>
              <a:rPr lang="en-US" sz="2400" dirty="0"/>
              <a:t>Flow charts whose graph is a tree (connected and no cycles) represents a model called a </a:t>
            </a:r>
            <a:r>
              <a:rPr lang="en-US" sz="2400" b="1" i="1" dirty="0"/>
              <a:t>decision tree</a:t>
            </a:r>
            <a:r>
              <a:rPr lang="en-US" sz="2400" dirty="0"/>
              <a:t>. </a:t>
            </a:r>
          </a:p>
          <a:p>
            <a:pPr>
              <a:spcAft>
                <a:spcPts val="1800"/>
              </a:spcAft>
            </a:pPr>
            <a:r>
              <a:rPr lang="en-US" sz="2400" dirty="0"/>
              <a:t>Formally, a </a:t>
            </a:r>
            <a:r>
              <a:rPr lang="en-US" sz="2400" b="1" i="1" dirty="0"/>
              <a:t>decision tree model </a:t>
            </a:r>
            <a:r>
              <a:rPr lang="en-US" sz="2400" dirty="0"/>
              <a:t>is one in which the final outcome of the model is based on a series of comparisons of the values of predictors against threshold values. </a:t>
            </a:r>
          </a:p>
          <a:p>
            <a:pPr>
              <a:spcAft>
                <a:spcPts val="1800"/>
              </a:spcAft>
            </a:pPr>
            <a:r>
              <a:rPr lang="en-US" sz="2400" dirty="0"/>
              <a:t>In a graphical representation (flow chart), </a:t>
            </a:r>
          </a:p>
          <a:p>
            <a:pPr marL="1085820" lvl="1" indent="-342900">
              <a:spcAft>
                <a:spcPts val="1800"/>
              </a:spcAft>
              <a:buFont typeface="Arial" charset="0"/>
              <a:buChar char="•"/>
            </a:pPr>
            <a:r>
              <a:rPr lang="en-US" dirty="0"/>
              <a:t>the internal nodes of the tree represent attribute testing </a:t>
            </a:r>
          </a:p>
          <a:p>
            <a:pPr marL="1085820" lvl="1" indent="-342900">
              <a:spcAft>
                <a:spcPts val="1800"/>
              </a:spcAft>
              <a:buFont typeface="Arial" charset="0"/>
              <a:buChar char="•"/>
            </a:pPr>
            <a:r>
              <a:rPr lang="en-US" dirty="0"/>
              <a:t>branching in the next level is determined by attribute value </a:t>
            </a:r>
          </a:p>
          <a:p>
            <a:pPr marL="1085820" lvl="1" indent="-342900">
              <a:spcAft>
                <a:spcPts val="1800"/>
              </a:spcAft>
              <a:buFont typeface="Arial" charset="0"/>
              <a:buChar char="•"/>
            </a:pPr>
            <a:r>
              <a:rPr lang="en-US" dirty="0"/>
              <a:t>leaf nodes represent class assignments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14</a:t>
            </a:fld>
            <a:endParaRPr lang="en-US"/>
          </a:p>
        </p:txBody>
      </p:sp>
    </p:spTree>
    <p:extLst>
      <p:ext uri="{BB962C8B-B14F-4D97-AF65-F5344CB8AC3E}">
        <p14:creationId xmlns:p14="http://schemas.microsoft.com/office/powerpoint/2010/main" val="1036901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 </a:t>
            </a:r>
            <a:endParaRPr lang="en-US" dirty="0">
              <a:effectLst/>
            </a:endParaRPr>
          </a:p>
        </p:txBody>
      </p:sp>
      <p:sp>
        <p:nvSpPr>
          <p:cNvPr id="3" name="Content Placeholder 2"/>
          <p:cNvSpPr>
            <a:spLocks noGrp="1"/>
          </p:cNvSpPr>
          <p:nvPr>
            <p:ph idx="1"/>
          </p:nvPr>
        </p:nvSpPr>
        <p:spPr>
          <a:xfrm>
            <a:off x="833415" y="1177758"/>
            <a:ext cx="4876009" cy="4977715"/>
          </a:xfrm>
        </p:spPr>
        <p:txBody>
          <a:bodyPr/>
          <a:lstStyle/>
          <a:p>
            <a:r>
              <a:rPr lang="en-US" sz="2400" dirty="0"/>
              <a:t>Flow charts whose graph is a tree (connected and no cycles) represents a model called a </a:t>
            </a:r>
            <a:r>
              <a:rPr lang="en-US" sz="2400" b="1" i="1" dirty="0"/>
              <a:t>decision tree</a:t>
            </a:r>
            <a:r>
              <a:rPr lang="en-US" sz="2400" dirty="0"/>
              <a:t>. </a:t>
            </a:r>
          </a:p>
          <a:p>
            <a:endParaRPr lang="en-US" sz="2400" dirty="0"/>
          </a:p>
          <a:p>
            <a:r>
              <a:rPr lang="en-US" sz="2400" dirty="0"/>
              <a:t>Formally, a </a:t>
            </a:r>
            <a:r>
              <a:rPr lang="en-US" sz="2400" b="1" i="1" dirty="0"/>
              <a:t>decision tree model </a:t>
            </a:r>
            <a:r>
              <a:rPr lang="en-US" sz="2400" dirty="0"/>
              <a:t>is one in which the final outcome of the model is based on a series of comparisons of the values of predictors against threshold values. </a:t>
            </a:r>
          </a:p>
          <a:p>
            <a:endParaRPr lang="en-US" sz="2400" dirty="0"/>
          </a:p>
        </p:txBody>
      </p:sp>
      <p:sp>
        <p:nvSpPr>
          <p:cNvPr id="5" name="Slide Number Placeholder 4"/>
          <p:cNvSpPr>
            <a:spLocks noGrp="1"/>
          </p:cNvSpPr>
          <p:nvPr>
            <p:ph type="sldNum" sz="quarter" idx="12"/>
          </p:nvPr>
        </p:nvSpPr>
        <p:spPr/>
        <p:txBody>
          <a:bodyPr/>
          <a:lstStyle/>
          <a:p>
            <a:fld id="{47445CB2-BF6F-6E49-AC61-7BDDE2E02F5B}" type="slidenum">
              <a:rPr lang="en-US" smtClean="0"/>
              <a:t>15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6919" y="1956497"/>
            <a:ext cx="5089954" cy="3273909"/>
          </a:xfrm>
          <a:prstGeom prst="rect">
            <a:avLst/>
          </a:prstGeom>
        </p:spPr>
      </p:pic>
    </p:spTree>
    <p:extLst>
      <p:ext uri="{BB962C8B-B14F-4D97-AF65-F5344CB8AC3E}">
        <p14:creationId xmlns:p14="http://schemas.microsoft.com/office/powerpoint/2010/main" val="3111023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a:t>
            </a:r>
          </a:p>
        </p:txBody>
      </p:sp>
      <p:sp>
        <p:nvSpPr>
          <p:cNvPr id="3" name="Content Placeholder 2"/>
          <p:cNvSpPr>
            <a:spLocks noGrp="1"/>
          </p:cNvSpPr>
          <p:nvPr>
            <p:ph idx="1"/>
          </p:nvPr>
        </p:nvSpPr>
        <p:spPr/>
        <p:txBody>
          <a:bodyPr/>
          <a:lstStyle/>
          <a:p>
            <a:r>
              <a:rPr lang="en-US" sz="2400" dirty="0"/>
              <a:t>Every flow chart tree corresponds to a partition of the feature space by </a:t>
            </a:r>
            <a:r>
              <a:rPr lang="en-US" sz="2400" i="1" dirty="0"/>
              <a:t>axis aligned lines </a:t>
            </a:r>
            <a:r>
              <a:rPr lang="en-US" sz="2400" dirty="0"/>
              <a:t>or (hyper) planes. Conversely, every such partition can be written as a flow chart tree. </a:t>
            </a:r>
          </a:p>
          <a:p>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16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259" y="2619994"/>
            <a:ext cx="8225481" cy="3864363"/>
          </a:xfrm>
          <a:prstGeom prst="rect">
            <a:avLst/>
          </a:prstGeom>
        </p:spPr>
      </p:pic>
    </p:spTree>
    <p:extLst>
      <p:ext uri="{BB962C8B-B14F-4D97-AF65-F5344CB8AC3E}">
        <p14:creationId xmlns:p14="http://schemas.microsoft.com/office/powerpoint/2010/main" val="2804149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a:t>
            </a:r>
          </a:p>
        </p:txBody>
      </p:sp>
      <p:sp>
        <p:nvSpPr>
          <p:cNvPr id="3" name="Content Placeholder 2"/>
          <p:cNvSpPr>
            <a:spLocks noGrp="1"/>
          </p:cNvSpPr>
          <p:nvPr>
            <p:ph idx="1"/>
          </p:nvPr>
        </p:nvSpPr>
        <p:spPr>
          <a:xfrm>
            <a:off x="833415" y="1177758"/>
            <a:ext cx="10327008" cy="1643501"/>
          </a:xfrm>
        </p:spPr>
        <p:txBody>
          <a:bodyPr/>
          <a:lstStyle/>
          <a:p>
            <a:r>
              <a:rPr lang="en-US" dirty="0"/>
              <a:t>Each comparison and branching represents splitting a region in the feature space on </a:t>
            </a:r>
            <a:r>
              <a:rPr lang="en-US" u="sng" dirty="0"/>
              <a:t>a single feature</a:t>
            </a:r>
            <a:r>
              <a:rPr lang="en-US" dirty="0"/>
              <a:t>. Typically, at each iteration, we split once along one dimension (one predictor).  Why?</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259" y="2619994"/>
            <a:ext cx="8225481" cy="3864363"/>
          </a:xfrm>
          <a:prstGeom prst="rect">
            <a:avLst/>
          </a:prstGeom>
        </p:spPr>
      </p:pic>
    </p:spTree>
    <p:extLst>
      <p:ext uri="{BB962C8B-B14F-4D97-AF65-F5344CB8AC3E}">
        <p14:creationId xmlns:p14="http://schemas.microsoft.com/office/powerpoint/2010/main" val="2929782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Model</a:t>
            </a:r>
          </a:p>
        </p:txBody>
      </p:sp>
      <p:sp>
        <p:nvSpPr>
          <p:cNvPr id="3" name="Content Placeholder 2"/>
          <p:cNvSpPr>
            <a:spLocks noGrp="1"/>
          </p:cNvSpPr>
          <p:nvPr>
            <p:ph idx="1"/>
          </p:nvPr>
        </p:nvSpPr>
        <p:spPr>
          <a:xfrm>
            <a:off x="833415" y="1902587"/>
            <a:ext cx="10327008" cy="2111143"/>
          </a:xfrm>
        </p:spPr>
        <p:txBody>
          <a:bodyPr/>
          <a:lstStyle/>
          <a:p>
            <a:pPr>
              <a:spcAft>
                <a:spcPts val="1800"/>
              </a:spcAft>
            </a:pPr>
            <a:r>
              <a:rPr lang="en-US" dirty="0"/>
              <a:t>Given a training set, learning a decision tree model for binary classification means:</a:t>
            </a:r>
          </a:p>
          <a:p>
            <a:pPr marL="342900" indent="-342900">
              <a:spcAft>
                <a:spcPts val="1800"/>
              </a:spcAft>
              <a:buFont typeface="Arial" charset="0"/>
              <a:buChar char="•"/>
            </a:pPr>
            <a:r>
              <a:rPr lang="en-US" dirty="0"/>
              <a:t>to produce an </a:t>
            </a:r>
            <a:r>
              <a:rPr lang="en-US" b="1" i="1" dirty="0"/>
              <a:t>optimal</a:t>
            </a:r>
            <a:r>
              <a:rPr lang="en-US" dirty="0"/>
              <a:t> partition of the feature space with axis-aligned linear boundaries, </a:t>
            </a:r>
          </a:p>
          <a:p>
            <a:pPr marL="342900" indent="-342900">
              <a:spcAft>
                <a:spcPts val="1800"/>
              </a:spcAft>
              <a:buFont typeface="Arial" charset="0"/>
              <a:buChar char="•"/>
            </a:pPr>
            <a:r>
              <a:rPr lang="en-US" dirty="0"/>
              <a:t>wherein each region is given a class label based on the </a:t>
            </a:r>
            <a:r>
              <a:rPr lang="en-US" b="1" dirty="0"/>
              <a:t>largest class </a:t>
            </a:r>
            <a:r>
              <a:rPr lang="en-US" dirty="0"/>
              <a:t>of the training points in that region (</a:t>
            </a:r>
            <a:r>
              <a:rPr lang="en-US" dirty="0" err="1"/>
              <a:t>bayes’</a:t>
            </a:r>
            <a:r>
              <a:rPr lang="en-US" dirty="0"/>
              <a:t> classifier) when performing prediction.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18</a:t>
            </a:fld>
            <a:endParaRPr lang="en-US"/>
          </a:p>
        </p:txBody>
      </p:sp>
    </p:spTree>
    <p:extLst>
      <p:ext uri="{BB962C8B-B14F-4D97-AF65-F5344CB8AC3E}">
        <p14:creationId xmlns:p14="http://schemas.microsoft.com/office/powerpoint/2010/main" val="3307692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Model</a:t>
            </a:r>
          </a:p>
        </p:txBody>
      </p:sp>
      <p:sp>
        <p:nvSpPr>
          <p:cNvPr id="3" name="Content Placeholder 2"/>
          <p:cNvSpPr>
            <a:spLocks noGrp="1"/>
          </p:cNvSpPr>
          <p:nvPr>
            <p:ph idx="1"/>
          </p:nvPr>
        </p:nvSpPr>
        <p:spPr/>
        <p:txBody>
          <a:bodyPr/>
          <a:lstStyle/>
          <a:p>
            <a:pPr>
              <a:spcAft>
                <a:spcPts val="1800"/>
              </a:spcAft>
            </a:pPr>
            <a:r>
              <a:rPr lang="en-US" dirty="0"/>
              <a:t>Learning the smallest ‘optimal’ decision tree for any given set of data is NP complete for numerous simple definitions of ‘optimal’. Instead, we will seek a reasonably model using a greedy algorithm. </a:t>
            </a:r>
          </a:p>
          <a:p>
            <a:pPr marL="457200" indent="-457200">
              <a:spcAft>
                <a:spcPts val="1800"/>
              </a:spcAft>
              <a:buSzPct val="87000"/>
              <a:buFont typeface="+mj-lt"/>
              <a:buAutoNum type="arabicPeriod"/>
            </a:pPr>
            <a:r>
              <a:rPr lang="en-US" dirty="0"/>
              <a:t>Start with an empty decision tree (undivided feature space) </a:t>
            </a:r>
          </a:p>
          <a:p>
            <a:pPr marL="457200" indent="-457200">
              <a:spcAft>
                <a:spcPts val="1800"/>
              </a:spcAft>
              <a:buSzPct val="87000"/>
              <a:buFont typeface="+mj-lt"/>
              <a:buAutoNum type="arabicPeriod"/>
            </a:pPr>
            <a:r>
              <a:rPr lang="en-US" dirty="0"/>
              <a:t>Choose the ‘optimal’ predictor on which to split and choose the ‘optimal’ threshold value for splitting. </a:t>
            </a:r>
          </a:p>
          <a:p>
            <a:pPr marL="457200" indent="-457200">
              <a:spcAft>
                <a:spcPts val="1800"/>
              </a:spcAft>
              <a:buSzPct val="87000"/>
              <a:buFont typeface="+mj-lt"/>
              <a:buAutoNum type="arabicPeriod"/>
            </a:pPr>
            <a:r>
              <a:rPr lang="en-US" dirty="0" err="1"/>
              <a:t>Recurse</a:t>
            </a:r>
            <a:r>
              <a:rPr lang="en-US" dirty="0"/>
              <a:t> on on each new node until </a:t>
            </a:r>
            <a:r>
              <a:rPr lang="en-US" b="1" i="1" dirty="0"/>
              <a:t>stopping condition </a:t>
            </a:r>
            <a:r>
              <a:rPr lang="en-US" dirty="0"/>
              <a:t>is met </a:t>
            </a:r>
          </a:p>
          <a:p>
            <a:pPr>
              <a:spcAft>
                <a:spcPts val="1800"/>
              </a:spcAft>
            </a:pPr>
            <a:r>
              <a:rPr lang="en-US" dirty="0"/>
              <a:t>Now, we need only define our splitting criterion and stopping condition. </a:t>
            </a:r>
          </a:p>
          <a:p>
            <a:pPr marL="457200" indent="-457200">
              <a:spcAft>
                <a:spcPts val="1800"/>
              </a:spcAft>
              <a:buFont typeface="+mj-lt"/>
              <a:buAutoNum type="arabicPeriod"/>
            </a:pPr>
            <a:endParaRPr lang="en-US" dirty="0"/>
          </a:p>
          <a:p>
            <a:pPr marL="457200" indent="-457200">
              <a:spcAft>
                <a:spcPts val="1800"/>
              </a:spcAft>
              <a:buFont typeface="+mj-lt"/>
              <a:buAutoNum type="arabicPeriod"/>
            </a:pP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19</a:t>
            </a:fld>
            <a:endParaRPr lang="en-US"/>
          </a:p>
        </p:txBody>
      </p:sp>
    </p:spTree>
    <p:extLst>
      <p:ext uri="{BB962C8B-B14F-4D97-AF65-F5344CB8AC3E}">
        <p14:creationId xmlns:p14="http://schemas.microsoft.com/office/powerpoint/2010/main" val="19128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 xmlns:a16="http://schemas.microsoft.com/office/drawing/2014/main" id="{905094A1-B7BF-F041-AEF2-0A78788EC3C7}"/>
              </a:ext>
            </a:extLst>
          </p:cNvPr>
          <p:cNvSpPr>
            <a:spLocks noGrp="1"/>
          </p:cNvSpPr>
          <p:nvPr>
            <p:ph idx="1"/>
          </p:nvPr>
        </p:nvSpPr>
        <p:spPr/>
        <p:txBody>
          <a:bodyPr/>
          <a:lstStyle/>
          <a:p>
            <a:pPr marL="457200" indent="-457200">
              <a:spcAft>
                <a:spcPts val="1800"/>
              </a:spcAft>
              <a:buFont typeface="Arial" charset="0"/>
              <a:buChar char="•"/>
            </a:pPr>
            <a:r>
              <a:rPr lang="en-US" dirty="0"/>
              <a:t>Motivation </a:t>
            </a:r>
          </a:p>
          <a:p>
            <a:pPr marL="457200" indent="-457200">
              <a:spcAft>
                <a:spcPts val="1800"/>
              </a:spcAft>
              <a:buFont typeface="Arial" charset="0"/>
              <a:buChar char="•"/>
            </a:pPr>
            <a:r>
              <a:rPr lang="en-US" dirty="0"/>
              <a:t>Decision Trees</a:t>
            </a:r>
          </a:p>
          <a:p>
            <a:pPr marL="457200" indent="-457200">
              <a:spcAft>
                <a:spcPts val="1800"/>
              </a:spcAft>
              <a:buFont typeface="Arial" charset="0"/>
              <a:buChar char="•"/>
            </a:pPr>
            <a:r>
              <a:rPr lang="en-US" dirty="0"/>
              <a:t>Splitting criteria</a:t>
            </a:r>
          </a:p>
          <a:p>
            <a:pPr marL="457200" indent="-457200">
              <a:spcAft>
                <a:spcPts val="1800"/>
              </a:spcAft>
              <a:buFont typeface="Arial" charset="0"/>
              <a:buChar char="•"/>
            </a:pPr>
            <a:r>
              <a:rPr lang="en-US" dirty="0"/>
              <a:t>Stopping Conditions &amp; Pruning</a:t>
            </a:r>
          </a:p>
          <a:p>
            <a:pPr>
              <a:spcAft>
                <a:spcPts val="1800"/>
              </a:spcAft>
            </a:pPr>
            <a:r>
              <a:rPr lang="en-US" dirty="0" smtClean="0"/>
              <a:t> </a:t>
            </a:r>
            <a:endParaRPr lang="en-US" dirty="0"/>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spTree>
    <p:extLst>
      <p:ext uri="{BB962C8B-B14F-4D97-AF65-F5344CB8AC3E}">
        <p14:creationId xmlns:p14="http://schemas.microsoft.com/office/powerpoint/2010/main" val="3771297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Attributes</a:t>
            </a:r>
          </a:p>
        </p:txBody>
      </p:sp>
      <p:sp>
        <p:nvSpPr>
          <p:cNvPr id="3" name="Content Placeholder 2"/>
          <p:cNvSpPr>
            <a:spLocks noGrp="1"/>
          </p:cNvSpPr>
          <p:nvPr>
            <p:ph idx="1"/>
          </p:nvPr>
        </p:nvSpPr>
        <p:spPr/>
        <p:txBody>
          <a:bodyPr/>
          <a:lstStyle/>
          <a:p>
            <a:pPr>
              <a:spcAft>
                <a:spcPts val="2400"/>
              </a:spcAft>
            </a:pPr>
            <a:r>
              <a:rPr lang="en-US" dirty="0"/>
              <a:t>Note that the ‘compare and branch’ method by which we defined classification tree works well for numerical features. </a:t>
            </a:r>
          </a:p>
          <a:p>
            <a:pPr>
              <a:spcAft>
                <a:spcPts val="2400"/>
              </a:spcAft>
            </a:pPr>
            <a:r>
              <a:rPr lang="en-US" dirty="0"/>
              <a:t>However, if a feature is categorical (with more than two possible values), comparisons like </a:t>
            </a:r>
            <a:r>
              <a:rPr lang="en-US" i="1" dirty="0">
                <a:latin typeface="Courier" charset="0"/>
                <a:ea typeface="Courier" charset="0"/>
                <a:cs typeface="Courier" charset="0"/>
              </a:rPr>
              <a:t>feature &lt; threshold</a:t>
            </a:r>
            <a:r>
              <a:rPr lang="en-US" i="1" dirty="0"/>
              <a:t>  </a:t>
            </a:r>
            <a:r>
              <a:rPr lang="en-US" dirty="0"/>
              <a:t>does not make sense. </a:t>
            </a:r>
          </a:p>
          <a:p>
            <a:pPr>
              <a:spcAft>
                <a:spcPts val="2400"/>
              </a:spcAft>
            </a:pPr>
            <a:r>
              <a:rPr lang="en-US" dirty="0"/>
              <a:t>A simple solution is to encode the values of a categorical feature using numbers and treat this feature like a numerical variable. </a:t>
            </a:r>
          </a:p>
          <a:p>
            <a:pPr>
              <a:spcAft>
                <a:spcPts val="2400"/>
              </a:spcAft>
            </a:pPr>
            <a:r>
              <a:rPr lang="en-US" dirty="0"/>
              <a:t>This is indeed what some computational libraries (e.g. </a:t>
            </a:r>
            <a:r>
              <a:rPr lang="en-US" dirty="0" err="1">
                <a:latin typeface="Courier" charset="0"/>
                <a:ea typeface="Courier" charset="0"/>
                <a:cs typeface="Courier" charset="0"/>
              </a:rPr>
              <a:t>sklearn</a:t>
            </a:r>
            <a:r>
              <a:rPr lang="en-US" dirty="0"/>
              <a:t>) do, however, this method has drawbacks.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574802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Attributes</a:t>
            </a:r>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grpSp>
        <p:nvGrpSpPr>
          <p:cNvPr id="9" name="Group 8"/>
          <p:cNvGrpSpPr/>
          <p:nvPr/>
        </p:nvGrpSpPr>
        <p:grpSpPr>
          <a:xfrm>
            <a:off x="825190" y="858645"/>
            <a:ext cx="10234872" cy="5263376"/>
            <a:chOff x="925551" y="1137424"/>
            <a:chExt cx="10234872" cy="5263376"/>
          </a:xfrm>
        </p:grpSpPr>
        <p:sp>
          <p:nvSpPr>
            <p:cNvPr id="6" name="TextBox 5"/>
            <p:cNvSpPr txBox="1"/>
            <p:nvPr/>
          </p:nvSpPr>
          <p:spPr>
            <a:xfrm>
              <a:off x="925551" y="1137424"/>
              <a:ext cx="10234872" cy="461665"/>
            </a:xfrm>
            <a:prstGeom prst="rect">
              <a:avLst/>
            </a:prstGeom>
            <a:solidFill>
              <a:schemeClr val="tx1">
                <a:lumMod val="75000"/>
                <a:lumOff val="25000"/>
              </a:schemeClr>
            </a:solidFill>
          </p:spPr>
          <p:txBody>
            <a:bodyPr wrap="square" rtlCol="0">
              <a:spAutoFit/>
            </a:bodyPr>
            <a:lstStyle/>
            <a:p>
              <a:r>
                <a:rPr lang="en-US" sz="2400" dirty="0">
                  <a:solidFill>
                    <a:schemeClr val="bg1">
                      <a:lumMod val="95000"/>
                    </a:schemeClr>
                  </a:solidFill>
                  <a:latin typeface="Karla" charset="0"/>
                  <a:ea typeface="Karla" charset="0"/>
                  <a:cs typeface="Karla" charset="0"/>
                </a:rPr>
                <a:t>Example</a:t>
              </a:r>
            </a:p>
          </p:txBody>
        </p:sp>
        <p:sp>
          <p:nvSpPr>
            <p:cNvPr id="7" name="Content Placeholder 2"/>
            <p:cNvSpPr txBox="1">
              <a:spLocks/>
            </p:cNvSpPr>
            <p:nvPr/>
          </p:nvSpPr>
          <p:spPr>
            <a:xfrm>
              <a:off x="932496" y="1581160"/>
              <a:ext cx="10227927" cy="4819640"/>
            </a:xfrm>
            <a:prstGeom prst="rect">
              <a:avLst/>
            </a:prstGeom>
            <a:solidFill>
              <a:schemeClr val="bg1">
                <a:lumMod val="85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000" dirty="0"/>
                <a:t>Supposed the feature we want to split on is </a:t>
              </a:r>
              <a:r>
                <a:rPr lang="en-US" sz="2000" b="1" dirty="0"/>
                <a:t>color</a:t>
              </a:r>
              <a:r>
                <a:rPr lang="en-US" sz="2000" dirty="0"/>
                <a:t>, and the values are: Red, Blue and Yellow. If we encode the categories numerically as:</a:t>
              </a:r>
            </a:p>
            <a:p>
              <a:pPr algn="ctr">
                <a:spcAft>
                  <a:spcPts val="1200"/>
                </a:spcAft>
              </a:pPr>
              <a:r>
                <a:rPr lang="en-US" sz="2000" dirty="0"/>
                <a:t>Red = 0,  Blue = 1, Yellow = 2</a:t>
              </a:r>
            </a:p>
            <a:p>
              <a:pPr>
                <a:spcAft>
                  <a:spcPts val="1200"/>
                </a:spcAft>
              </a:pPr>
              <a:r>
                <a:rPr lang="en-US" sz="2000" dirty="0"/>
                <a:t>Then the possible non-trivial splits on </a:t>
              </a:r>
              <a:r>
                <a:rPr lang="en-US" sz="2000" b="1" dirty="0"/>
                <a:t>color</a:t>
              </a:r>
              <a:r>
                <a:rPr lang="en-US" sz="2000" dirty="0"/>
                <a:t> are</a:t>
              </a:r>
            </a:p>
            <a:p>
              <a:pPr algn="ctr">
                <a:spcAft>
                  <a:spcPts val="1200"/>
                </a:spcAft>
              </a:pPr>
              <a:r>
                <a:rPr lang="en-US" sz="2000" dirty="0"/>
                <a:t>{{Red}, {Blue, Yellow}}                   {{Red, Blue},{Yellow}}</a:t>
              </a:r>
            </a:p>
            <a:p>
              <a:pPr>
                <a:spcAft>
                  <a:spcPts val="1200"/>
                </a:spcAft>
              </a:pPr>
              <a:r>
                <a:rPr lang="en-US" sz="2000" dirty="0"/>
                <a:t>But if we encode the categories numerically as:</a:t>
              </a:r>
            </a:p>
            <a:p>
              <a:pPr algn="ctr">
                <a:spcAft>
                  <a:spcPts val="1200"/>
                </a:spcAft>
              </a:pPr>
              <a:r>
                <a:rPr lang="en-US" sz="2000" dirty="0"/>
                <a:t>Red = 2, Blue = 0, Yellow = 1</a:t>
              </a:r>
            </a:p>
            <a:p>
              <a:pPr>
                <a:spcAft>
                  <a:spcPts val="1200"/>
                </a:spcAft>
              </a:pPr>
              <a:r>
                <a:rPr lang="en-US" sz="2000" dirty="0"/>
                <a:t>The possible splits are</a:t>
              </a:r>
            </a:p>
            <a:p>
              <a:pPr algn="ctr">
                <a:spcAft>
                  <a:spcPts val="1200"/>
                </a:spcAft>
              </a:pPr>
              <a:r>
                <a:rPr lang="en-US" sz="2000" dirty="0"/>
                <a:t>{{Blue}, {Yellow, Red}}                    {{</a:t>
              </a:r>
              <a:r>
                <a:rPr lang="en-US" sz="2000" dirty="0" err="1"/>
                <a:t>Blue,Yellow</a:t>
              </a:r>
              <a:r>
                <a:rPr lang="en-US" sz="2000" dirty="0"/>
                <a:t>}, {Red}} </a:t>
              </a:r>
            </a:p>
            <a:p>
              <a:pPr>
                <a:spcAft>
                  <a:spcPts val="1200"/>
                </a:spcAft>
              </a:pPr>
              <a:r>
                <a:rPr lang="en-US" sz="2000" b="1" dirty="0"/>
                <a:t>Depending on the encoding, the splits we can optimize over can be different!</a:t>
              </a:r>
            </a:p>
          </p:txBody>
        </p:sp>
      </p:grpSp>
    </p:spTree>
    <p:extLst>
      <p:ext uri="{BB962C8B-B14F-4D97-AF65-F5344CB8AC3E}">
        <p14:creationId xmlns:p14="http://schemas.microsoft.com/office/powerpoint/2010/main" val="3208651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Attributes</a:t>
            </a:r>
          </a:p>
        </p:txBody>
      </p:sp>
      <p:sp>
        <p:nvSpPr>
          <p:cNvPr id="3" name="Content Placeholder 2"/>
          <p:cNvSpPr>
            <a:spLocks noGrp="1"/>
          </p:cNvSpPr>
          <p:nvPr>
            <p:ph idx="1"/>
          </p:nvPr>
        </p:nvSpPr>
        <p:spPr/>
        <p:txBody>
          <a:bodyPr/>
          <a:lstStyle/>
          <a:p>
            <a:pPr>
              <a:spcAft>
                <a:spcPts val="1800"/>
              </a:spcAft>
            </a:pPr>
            <a:r>
              <a:rPr lang="en-US" dirty="0"/>
              <a:t>In practice, the effect of our choice of naive encoding of categorical variables are often negligible - models resulting from different choices of encoding will perform comparably. </a:t>
            </a:r>
          </a:p>
          <a:p>
            <a:pPr>
              <a:spcAft>
                <a:spcPts val="1800"/>
              </a:spcAft>
            </a:pPr>
            <a:r>
              <a:rPr lang="en-US" dirty="0"/>
              <a:t>In cases where you might worry about encoding, there is a more sophisticated way to numerically encode the values of categorical variables so that one can optimize over all possible partitions of the values of the variable.  </a:t>
            </a:r>
          </a:p>
          <a:p>
            <a:pPr>
              <a:spcAft>
                <a:spcPts val="1800"/>
              </a:spcAft>
            </a:pPr>
            <a:r>
              <a:rPr lang="en-US" dirty="0"/>
              <a:t>This more principled encoding scheme is computationally more expensive but is implemented in a number of computational libraries (e.g. </a:t>
            </a:r>
            <a:r>
              <a:rPr lang="en-US" dirty="0">
                <a:latin typeface="Courier" charset="0"/>
                <a:ea typeface="Courier" charset="0"/>
                <a:cs typeface="Courier" charset="0"/>
              </a:rPr>
              <a:t>R’s </a:t>
            </a:r>
            <a:r>
              <a:rPr lang="en-US" dirty="0" err="1">
                <a:latin typeface="Courier" charset="0"/>
                <a:ea typeface="Courier" charset="0"/>
                <a:cs typeface="Courier" charset="0"/>
              </a:rPr>
              <a:t>randomForest</a:t>
            </a:r>
            <a:r>
              <a:rPr lang="en-US" dirty="0"/>
              <a:t>).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2470282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Criteria</a:t>
            </a:r>
          </a:p>
        </p:txBody>
      </p:sp>
      <p:sp>
        <p:nvSpPr>
          <p:cNvPr id="3" name="Slide Number Placeholder 2"/>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2319909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Optimality of Splitting </a:t>
            </a:r>
          </a:p>
        </p:txBody>
      </p:sp>
      <p:sp>
        <p:nvSpPr>
          <p:cNvPr id="3" name="Content Placeholder 2"/>
          <p:cNvSpPr>
            <a:spLocks noGrp="1"/>
          </p:cNvSpPr>
          <p:nvPr>
            <p:ph idx="1"/>
          </p:nvPr>
        </p:nvSpPr>
        <p:spPr/>
        <p:txBody>
          <a:bodyPr/>
          <a:lstStyle/>
          <a:p>
            <a:pPr>
              <a:spcAft>
                <a:spcPts val="1200"/>
              </a:spcAft>
            </a:pPr>
            <a:r>
              <a:rPr lang="en-US" dirty="0"/>
              <a:t>While there is no ‘correct’ way to define an optimal split, there are some common sensical guidelines for every splitting criterion: </a:t>
            </a:r>
          </a:p>
          <a:p>
            <a:pPr marL="342900" indent="-342900">
              <a:spcAft>
                <a:spcPts val="1200"/>
              </a:spcAft>
              <a:buFont typeface="Arial" charset="0"/>
              <a:buChar char="•"/>
            </a:pPr>
            <a:r>
              <a:rPr lang="en-US" dirty="0"/>
              <a:t>the regions in the feature space should grow progressively more pure with the number of splits. That is, we should see each region ‘specialize’ towards a single class. </a:t>
            </a:r>
          </a:p>
          <a:p>
            <a:pPr marL="342900" indent="-342900">
              <a:spcAft>
                <a:spcPts val="1200"/>
              </a:spcAft>
              <a:buFont typeface="Arial" charset="0"/>
              <a:buChar char="•"/>
            </a:pPr>
            <a:r>
              <a:rPr lang="en-US" dirty="0"/>
              <a:t>the fitness metric of a split should take a differentiable form (making optimization possible) </a:t>
            </a:r>
          </a:p>
          <a:p>
            <a:pPr marL="342900" indent="-342900">
              <a:spcAft>
                <a:spcPts val="1200"/>
              </a:spcAft>
              <a:buFont typeface="Arial" charset="0"/>
              <a:buChar char="•"/>
            </a:pPr>
            <a:r>
              <a:rPr lang="en-US" dirty="0"/>
              <a:t>we shouldn’t end up with empty regions - regions containing no training points. </a:t>
            </a:r>
          </a:p>
          <a:p>
            <a:pPr>
              <a:spcAft>
                <a:spcPts val="12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24</a:t>
            </a:fld>
            <a:endParaRPr lang="en-US"/>
          </a:p>
        </p:txBody>
      </p:sp>
    </p:spTree>
    <p:extLst>
      <p:ext uri="{BB962C8B-B14F-4D97-AF65-F5344CB8AC3E}">
        <p14:creationId xmlns:p14="http://schemas.microsoft.com/office/powerpoint/2010/main" val="276035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Error</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dirty="0"/>
                  <a:t>Suppose we have </a:t>
                </a:r>
                <a14:m>
                  <m:oMath xmlns:m="http://schemas.openxmlformats.org/officeDocument/2006/math">
                    <m:r>
                      <a:rPr lang="en-US" b="0" i="1" smtClean="0">
                        <a:latin typeface="Cambria Math" charset="0"/>
                      </a:rPr>
                      <m:t>𝐽</m:t>
                    </m:r>
                  </m:oMath>
                </a14:m>
                <a:r>
                  <a:rPr lang="en-US" dirty="0"/>
                  <a:t> number of predictors and </a:t>
                </a:r>
                <a14:m>
                  <m:oMath xmlns:m="http://schemas.openxmlformats.org/officeDocument/2006/math">
                    <m:r>
                      <a:rPr lang="en-US" b="0" i="1" smtClean="0">
                        <a:latin typeface="Cambria Math" charset="0"/>
                      </a:rPr>
                      <m:t>𝐾</m:t>
                    </m:r>
                  </m:oMath>
                </a14:m>
                <a:r>
                  <a:rPr lang="en-US" dirty="0"/>
                  <a:t> classes. </a:t>
                </a:r>
              </a:p>
              <a:p>
                <a:pPr>
                  <a:spcAft>
                    <a:spcPts val="1800"/>
                  </a:spcAft>
                </a:pPr>
                <a:r>
                  <a:rPr lang="en-US" dirty="0"/>
                  <a:t>Suppose we select the </a:t>
                </a:r>
                <a14:m>
                  <m:oMath xmlns:m="http://schemas.openxmlformats.org/officeDocument/2006/math">
                    <m:r>
                      <a:rPr lang="en-US" b="0" i="1" smtClean="0">
                        <a:latin typeface="Cambria Math" charset="0"/>
                      </a:rPr>
                      <m:t>𝑗</m:t>
                    </m:r>
                  </m:oMath>
                </a14:m>
                <a:r>
                  <a:rPr lang="en-US" baseline="30000" dirty="0" err="1"/>
                  <a:t>th</a:t>
                </a:r>
                <a:r>
                  <a:rPr lang="en-US" dirty="0"/>
                  <a:t> predictor and split a region containing </a:t>
                </a:r>
                <a14:m>
                  <m:oMath xmlns:m="http://schemas.openxmlformats.org/officeDocument/2006/math">
                    <m:r>
                      <a:rPr lang="en-US" b="0" i="1" smtClean="0">
                        <a:latin typeface="Cambria Math" charset="0"/>
                      </a:rPr>
                      <m:t>𝑁</m:t>
                    </m:r>
                  </m:oMath>
                </a14:m>
                <a:r>
                  <a:rPr lang="en-US" dirty="0"/>
                  <a:t> number of training points along the threshold </a:t>
                </a:r>
                <a14:m>
                  <m:oMath xmlns:m="http://schemas.openxmlformats.org/officeDocument/2006/math">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𝑗</m:t>
                        </m:r>
                      </m:sub>
                    </m:sSub>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ℝ</m:t>
                    </m:r>
                    <m:r>
                      <a:rPr lang="en-US" i="1">
                        <a:latin typeface="Cambria Math" charset="0"/>
                      </a:rPr>
                      <m:t> </m:t>
                    </m:r>
                    <m:r>
                      <a:rPr lang="en-US" b="0" i="1" smtClean="0">
                        <a:latin typeface="Cambria Math" charset="0"/>
                      </a:rPr>
                      <m:t>.</m:t>
                    </m:r>
                  </m:oMath>
                </a14:m>
                <a:r>
                  <a:rPr lang="en-US" dirty="0"/>
                  <a:t> </a:t>
                </a:r>
              </a:p>
              <a:p>
                <a:pPr>
                  <a:spcAft>
                    <a:spcPts val="1800"/>
                  </a:spcAft>
                </a:pPr>
                <a:r>
                  <a:rPr lang="en-US" dirty="0"/>
                  <a:t>We can assess the quality of this split by measuring the classification error made by each newly created region, </a:t>
                </a:r>
                <a14:m>
                  <m:oMath xmlns:m="http://schemas.openxmlformats.org/officeDocument/2006/math">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2</m:t>
                        </m:r>
                      </m:sub>
                    </m:sSub>
                    <m:r>
                      <a:rPr lang="en-US" b="0" i="1" smtClean="0">
                        <a:latin typeface="Cambria Math" charset="0"/>
                      </a:rPr>
                      <m:t>:</m:t>
                    </m:r>
                  </m:oMath>
                </a14:m>
                <a:endParaRPr lang="en-US" dirty="0"/>
              </a:p>
              <a:p>
                <a:pPr>
                  <a:spcAft>
                    <a:spcPts val="1800"/>
                  </a:spcAft>
                </a:pPr>
                <a:endParaRPr lang="en-US" dirty="0"/>
              </a:p>
              <a:p>
                <a:pPr>
                  <a:spcAft>
                    <a:spcPts val="1800"/>
                  </a:spcAft>
                </a:pPr>
                <a:r>
                  <a:rPr lang="en-US" dirty="0"/>
                  <a:t>where </a:t>
                </a:r>
                <a14:m>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𝑘</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𝑖</m:t>
                        </m:r>
                      </m:sub>
                    </m:sSub>
                    <m:r>
                      <a:rPr lang="en-US" b="0" i="1" smtClean="0">
                        <a:latin typeface="Cambria Math" charset="0"/>
                      </a:rPr>
                      <m:t>)</m:t>
                    </m:r>
                    <m:r>
                      <a:rPr lang="en-US" i="1">
                        <a:latin typeface="Cambria Math" charset="0"/>
                      </a:rPr>
                      <m:t> </m:t>
                    </m:r>
                  </m:oMath>
                </a14:m>
                <a:r>
                  <a:rPr lang="en-US" dirty="0"/>
                  <a:t> is the proportion of training points in </a:t>
                </a:r>
                <a14:m>
                  <m:oMath xmlns:m="http://schemas.openxmlformats.org/officeDocument/2006/math">
                    <m:sSub>
                      <m:sSubPr>
                        <m:ctrlPr>
                          <a:rPr lang="en-US" i="1">
                            <a:latin typeface="Cambria Math" charset="0"/>
                          </a:rPr>
                        </m:ctrlPr>
                      </m:sSubPr>
                      <m:e>
                        <m:r>
                          <a:rPr lang="en-US" i="1">
                            <a:latin typeface="Cambria Math" charset="0"/>
                          </a:rPr>
                          <m:t>𝑅</m:t>
                        </m:r>
                      </m:e>
                      <m:sub>
                        <m:r>
                          <a:rPr lang="en-US" i="1">
                            <a:latin typeface="Cambria Math" charset="0"/>
                          </a:rPr>
                          <m:t>𝑖</m:t>
                        </m:r>
                      </m:sub>
                    </m:sSub>
                  </m:oMath>
                </a14:m>
                <a:r>
                  <a:rPr lang="en-US" dirty="0"/>
                  <a:t> that are labeled class </a:t>
                </a:r>
                <a14:m>
                  <m:oMath xmlns:m="http://schemas.openxmlformats.org/officeDocument/2006/math">
                    <m:r>
                      <a:rPr lang="en-US" b="0" i="1" smtClean="0">
                        <a:latin typeface="Cambria Math" charset="0"/>
                      </a:rPr>
                      <m:t>𝑘</m:t>
                    </m:r>
                    <m:r>
                      <a:rPr lang="en-US" b="0" i="1" smtClean="0">
                        <a:latin typeface="Cambria Math" charset="0"/>
                      </a:rPr>
                      <m:t>.</m:t>
                    </m:r>
                  </m:oMath>
                </a14:m>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0" t="-1796" b="-8982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25</a:t>
            </a:fld>
            <a:endParaRPr lang="en-US"/>
          </a:p>
        </p:txBody>
      </p:sp>
      <p:pic>
        <p:nvPicPr>
          <p:cNvPr id="5" name="Picture 4"/>
          <p:cNvPicPr>
            <a:picLocks noChangeAspect="1"/>
          </p:cNvPicPr>
          <p:nvPr/>
        </p:nvPicPr>
        <p:blipFill>
          <a:blip r:embed="rId3"/>
          <a:stretch>
            <a:fillRect/>
          </a:stretch>
        </p:blipFill>
        <p:spPr>
          <a:xfrm>
            <a:off x="2988288" y="4713930"/>
            <a:ext cx="5363893" cy="577650"/>
          </a:xfrm>
          <a:prstGeom prst="rect">
            <a:avLst/>
          </a:prstGeom>
        </p:spPr>
      </p:pic>
    </p:spTree>
    <p:extLst>
      <p:ext uri="{BB962C8B-B14F-4D97-AF65-F5344CB8AC3E}">
        <p14:creationId xmlns:p14="http://schemas.microsoft.com/office/powerpoint/2010/main" val="583413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Error</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1706" y="3335301"/>
                <a:ext cx="10327008" cy="2111143"/>
              </a:xfrm>
            </p:spPr>
            <p:txBody>
              <a:bodyPr/>
              <a:lstStyle/>
              <a:p>
                <a:pPr>
                  <a:spcAft>
                    <a:spcPts val="600"/>
                  </a:spcAft>
                </a:pPr>
                <a:r>
                  <a:rPr lang="en-US" sz="2600" dirty="0"/>
                  <a:t>We can now try to find the predictor </a:t>
                </a:r>
                <a14:m>
                  <m:oMath xmlns:m="http://schemas.openxmlformats.org/officeDocument/2006/math">
                    <m:r>
                      <a:rPr lang="en-US" sz="2600" i="1">
                        <a:latin typeface="Cambria Math" charset="0"/>
                      </a:rPr>
                      <m:t>𝑗</m:t>
                    </m:r>
                    <m:r>
                      <a:rPr lang="en-US" sz="2600" i="1">
                        <a:latin typeface="Cambria Math" charset="0"/>
                      </a:rPr>
                      <m:t> </m:t>
                    </m:r>
                  </m:oMath>
                </a14:m>
                <a:r>
                  <a:rPr lang="en-US" sz="2600" dirty="0"/>
                  <a:t>and the threshold </a:t>
                </a:r>
                <a14:m>
                  <m:oMath xmlns:m="http://schemas.openxmlformats.org/officeDocument/2006/math">
                    <m:sSub>
                      <m:sSubPr>
                        <m:ctrlPr>
                          <a:rPr lang="en-US" sz="2600" i="1">
                            <a:latin typeface="Cambria Math" charset="0"/>
                          </a:rPr>
                        </m:ctrlPr>
                      </m:sSubPr>
                      <m:e>
                        <m:r>
                          <a:rPr lang="en-US" sz="2600" i="1">
                            <a:latin typeface="Cambria Math" charset="0"/>
                          </a:rPr>
                          <m:t>𝑡</m:t>
                        </m:r>
                      </m:e>
                      <m:sub>
                        <m:r>
                          <a:rPr lang="en-US" sz="2600" i="1">
                            <a:latin typeface="Cambria Math" charset="0"/>
                          </a:rPr>
                          <m:t>𝑗</m:t>
                        </m:r>
                      </m:sub>
                    </m:sSub>
                  </m:oMath>
                </a14:m>
                <a:r>
                  <a:rPr lang="en-US" sz="2600" dirty="0"/>
                  <a:t> that minimizes the average classification error over the two regions, weighted by the population of the regions: </a:t>
                </a:r>
              </a:p>
              <a:p>
                <a:pPr>
                  <a:spcAft>
                    <a:spcPts val="600"/>
                  </a:spcAft>
                </a:pPr>
                <a:endParaRPr lang="en-US" sz="2600" dirty="0"/>
              </a:p>
              <a:p>
                <a:pPr>
                  <a:spcAft>
                    <a:spcPts val="600"/>
                  </a:spcAft>
                </a:pPr>
                <a:endParaRPr lang="en-US" sz="2600" dirty="0" smtClean="0"/>
              </a:p>
              <a:p>
                <a:pPr>
                  <a:spcAft>
                    <a:spcPts val="600"/>
                  </a:spcAft>
                </a:pPr>
                <a:r>
                  <a:rPr lang="en-US" sz="2600" dirty="0" smtClean="0"/>
                  <a:t>where </a:t>
                </a:r>
                <a14:m>
                  <m:oMath xmlns:m="http://schemas.openxmlformats.org/officeDocument/2006/math">
                    <m:sSub>
                      <m:sSubPr>
                        <m:ctrlPr>
                          <a:rPr lang="en-US" sz="2600" i="1">
                            <a:latin typeface="Cambria Math" charset="0"/>
                          </a:rPr>
                        </m:ctrlPr>
                      </m:sSubPr>
                      <m:e>
                        <m:r>
                          <a:rPr lang="en-US" sz="2600" b="0" i="1" smtClean="0">
                            <a:latin typeface="Cambria Math" charset="0"/>
                          </a:rPr>
                          <m:t>𝑁</m:t>
                        </m:r>
                      </m:e>
                      <m:sub>
                        <m:r>
                          <a:rPr lang="en-US" sz="2600" b="0" i="1" smtClean="0">
                            <a:latin typeface="Cambria Math" charset="0"/>
                          </a:rPr>
                          <m:t>𝑖</m:t>
                        </m:r>
                      </m:sub>
                    </m:sSub>
                    <m:r>
                      <a:rPr lang="en-US" sz="2600" i="1">
                        <a:latin typeface="Cambria Math" charset="0"/>
                      </a:rPr>
                      <m:t> </m:t>
                    </m:r>
                  </m:oMath>
                </a14:m>
                <a:r>
                  <a:rPr lang="en-US" sz="2600" dirty="0"/>
                  <a:t>is the number of training points inside region </a:t>
                </a:r>
                <a14:m>
                  <m:oMath xmlns:m="http://schemas.openxmlformats.org/officeDocument/2006/math">
                    <m:sSub>
                      <m:sSubPr>
                        <m:ctrlPr>
                          <a:rPr lang="en-US" sz="2600" i="1">
                            <a:latin typeface="Cambria Math" charset="0"/>
                          </a:rPr>
                        </m:ctrlPr>
                      </m:sSubPr>
                      <m:e>
                        <m:r>
                          <a:rPr lang="en-US" sz="2600" b="0" i="1" smtClean="0">
                            <a:latin typeface="Cambria Math" charset="0"/>
                          </a:rPr>
                          <m:t>𝑅</m:t>
                        </m:r>
                      </m:e>
                      <m:sub>
                        <m:r>
                          <a:rPr lang="en-US" sz="2600" i="1">
                            <a:latin typeface="Cambria Math" charset="0"/>
                          </a:rPr>
                          <m:t>𝑖</m:t>
                        </m:r>
                      </m:sub>
                    </m:sSub>
                  </m:oMath>
                </a14:m>
                <a:r>
                  <a:rPr lang="en-US" sz="2600" dirty="0"/>
                  <a:t>. </a:t>
                </a:r>
              </a:p>
              <a:p>
                <a:pPr>
                  <a:spcAft>
                    <a:spcPts val="600"/>
                  </a:spcAft>
                </a:pPr>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1706" y="3335301"/>
                <a:ext cx="10327008" cy="2111143"/>
              </a:xfrm>
              <a:blipFill rotWithShape="0">
                <a:blip r:embed="rId2"/>
                <a:stretch>
                  <a:fillRect l="-1063" t="-2601" b="-4826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040" y="1201921"/>
            <a:ext cx="8387949" cy="1989276"/>
          </a:xfrm>
          <a:prstGeom prst="rect">
            <a:avLst/>
          </a:prstGeom>
        </p:spPr>
      </p:pic>
      <p:pic>
        <p:nvPicPr>
          <p:cNvPr id="6" name="Picture 5"/>
          <p:cNvPicPr>
            <a:picLocks noChangeAspect="1"/>
          </p:cNvPicPr>
          <p:nvPr/>
        </p:nvPicPr>
        <p:blipFill>
          <a:blip r:embed="rId4"/>
          <a:stretch>
            <a:fillRect/>
          </a:stretch>
        </p:blipFill>
        <p:spPr>
          <a:xfrm>
            <a:off x="2426889" y="4693920"/>
            <a:ext cx="6717111" cy="896628"/>
          </a:xfrm>
          <a:prstGeom prst="rect">
            <a:avLst/>
          </a:prstGeom>
        </p:spPr>
      </p:pic>
    </p:spTree>
    <p:extLst>
      <p:ext uri="{BB962C8B-B14F-4D97-AF65-F5344CB8AC3E}">
        <p14:creationId xmlns:p14="http://schemas.microsoft.com/office/powerpoint/2010/main" val="3746426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Index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820923"/>
                <a:ext cx="10327008" cy="2111143"/>
              </a:xfrm>
            </p:spPr>
            <p:txBody>
              <a:bodyPr/>
              <a:lstStyle/>
              <a:p>
                <a:pPr>
                  <a:spcAft>
                    <a:spcPts val="1200"/>
                  </a:spcAft>
                </a:pPr>
                <a:r>
                  <a:rPr lang="en-US" sz="2600" dirty="0"/>
                  <a:t>Suppose we have </a:t>
                </a:r>
                <a14:m>
                  <m:oMath xmlns:m="http://schemas.openxmlformats.org/officeDocument/2006/math">
                    <m:r>
                      <a:rPr lang="en-US" sz="2600" b="0" i="1" smtClean="0">
                        <a:latin typeface="Cambria Math" charset="0"/>
                      </a:rPr>
                      <m:t>𝐽</m:t>
                    </m:r>
                  </m:oMath>
                </a14:m>
                <a:r>
                  <a:rPr lang="en-US" sz="2600" dirty="0"/>
                  <a:t> number of predictors, </a:t>
                </a:r>
                <a14:m>
                  <m:oMath xmlns:m="http://schemas.openxmlformats.org/officeDocument/2006/math">
                    <m:r>
                      <a:rPr lang="en-US" sz="2600" b="0" i="1" smtClean="0">
                        <a:latin typeface="Cambria Math" charset="0"/>
                      </a:rPr>
                      <m:t>𝑁</m:t>
                    </m:r>
                  </m:oMath>
                </a14:m>
                <a:r>
                  <a:rPr lang="en-US" sz="2600" dirty="0"/>
                  <a:t> number of training points and </a:t>
                </a:r>
                <a14:m>
                  <m:oMath xmlns:m="http://schemas.openxmlformats.org/officeDocument/2006/math">
                    <m:r>
                      <a:rPr lang="en-US" sz="2600" i="1">
                        <a:latin typeface="Cambria Math" charset="0"/>
                      </a:rPr>
                      <m:t> </m:t>
                    </m:r>
                    <m:r>
                      <a:rPr lang="en-US" sz="2600" b="0" i="1" smtClean="0">
                        <a:latin typeface="Cambria Math" charset="0"/>
                      </a:rPr>
                      <m:t>𝐾</m:t>
                    </m:r>
                    <m:r>
                      <a:rPr lang="en-US" sz="2600" b="0" i="1" smtClean="0">
                        <a:latin typeface="Cambria Math" charset="0"/>
                      </a:rPr>
                      <m:t> </m:t>
                    </m:r>
                  </m:oMath>
                </a14:m>
                <a:r>
                  <a:rPr lang="en-US" sz="2600" dirty="0"/>
                  <a:t>classes. </a:t>
                </a:r>
              </a:p>
              <a:p>
                <a:pPr>
                  <a:spcAft>
                    <a:spcPts val="1200"/>
                  </a:spcAft>
                </a:pPr>
                <a:r>
                  <a:rPr lang="en-US" sz="2600" dirty="0"/>
                  <a:t>Suppose we select the </a:t>
                </a:r>
                <a14:m>
                  <m:oMath xmlns:m="http://schemas.openxmlformats.org/officeDocument/2006/math">
                    <m:r>
                      <a:rPr lang="en-US" sz="2600" b="0" i="1" smtClean="0">
                        <a:latin typeface="Cambria Math" charset="0"/>
                      </a:rPr>
                      <m:t>𝑗</m:t>
                    </m:r>
                  </m:oMath>
                </a14:m>
                <a:r>
                  <a:rPr lang="en-US" sz="2600" dirty="0"/>
                  <a:t>-the predictor and split a region containing </a:t>
                </a:r>
                <a14:m>
                  <m:oMath xmlns:m="http://schemas.openxmlformats.org/officeDocument/2006/math">
                    <m:r>
                      <a:rPr lang="en-US" sz="2600" b="0" i="1" smtClean="0">
                        <a:latin typeface="Cambria Math" charset="0"/>
                      </a:rPr>
                      <m:t>𝑁</m:t>
                    </m:r>
                  </m:oMath>
                </a14:m>
                <a:r>
                  <a:rPr lang="en-US" sz="2600" dirty="0"/>
                  <a:t> number of training points along the threshold </a:t>
                </a:r>
                <a14:m>
                  <m:oMath xmlns:m="http://schemas.openxmlformats.org/officeDocument/2006/math">
                    <m:sSub>
                      <m:sSubPr>
                        <m:ctrlPr>
                          <a:rPr lang="en-US" sz="2600" i="1">
                            <a:latin typeface="Cambria Math" charset="0"/>
                          </a:rPr>
                        </m:ctrlPr>
                      </m:sSubPr>
                      <m:e>
                        <m:r>
                          <a:rPr lang="en-US" sz="2600" i="1">
                            <a:latin typeface="Cambria Math" charset="0"/>
                          </a:rPr>
                          <m:t>𝑡</m:t>
                        </m:r>
                      </m:e>
                      <m:sub>
                        <m:r>
                          <a:rPr lang="en-US" sz="2600" i="1">
                            <a:latin typeface="Cambria Math" charset="0"/>
                          </a:rPr>
                          <m:t>𝑗</m:t>
                        </m:r>
                      </m:sub>
                    </m:sSub>
                    <m:r>
                      <a:rPr lang="en-US" sz="2600" i="1">
                        <a:latin typeface="Cambria Math" charset="0"/>
                        <a:ea typeface="Cambria Math" charset="0"/>
                        <a:cs typeface="Cambria Math" charset="0"/>
                      </a:rPr>
                      <m:t>∈</m:t>
                    </m:r>
                    <m:r>
                      <a:rPr lang="en-US" sz="2600" i="1">
                        <a:latin typeface="Cambria Math" charset="0"/>
                        <a:ea typeface="Cambria Math" charset="0"/>
                        <a:cs typeface="Cambria Math" charset="0"/>
                      </a:rPr>
                      <m:t>ℝ</m:t>
                    </m:r>
                    <m:r>
                      <a:rPr lang="en-US" sz="2600" i="1">
                        <a:latin typeface="Cambria Math" charset="0"/>
                      </a:rPr>
                      <m:t> </m:t>
                    </m:r>
                  </m:oMath>
                </a14:m>
                <a:r>
                  <a:rPr lang="en-US" sz="2600" dirty="0"/>
                  <a:t>. </a:t>
                </a:r>
              </a:p>
              <a:p>
                <a:pPr>
                  <a:spcAft>
                    <a:spcPts val="1200"/>
                  </a:spcAft>
                </a:pPr>
                <a:r>
                  <a:rPr lang="en-US" sz="2600" dirty="0"/>
                  <a:t>We can assess the quality of this split by measuring the purity of each newly created region, </a:t>
                </a:r>
                <a14:m>
                  <m:oMath xmlns:m="http://schemas.openxmlformats.org/officeDocument/2006/math">
                    <m:sSub>
                      <m:sSubPr>
                        <m:ctrlPr>
                          <a:rPr lang="en-US" sz="2600" i="1">
                            <a:latin typeface="Cambria Math" charset="0"/>
                          </a:rPr>
                        </m:ctrlPr>
                      </m:sSubPr>
                      <m:e>
                        <m:r>
                          <a:rPr lang="en-US" sz="2600" i="1">
                            <a:latin typeface="Cambria Math" charset="0"/>
                          </a:rPr>
                          <m:t>𝑅</m:t>
                        </m:r>
                      </m:e>
                      <m:sub>
                        <m:r>
                          <a:rPr lang="en-US" sz="2600" i="1">
                            <a:latin typeface="Cambria Math" charset="0"/>
                          </a:rPr>
                          <m:t>1</m:t>
                        </m:r>
                      </m:sub>
                    </m:sSub>
                    <m:r>
                      <a:rPr lang="en-US" sz="2600" i="1">
                        <a:latin typeface="Cambria Math" charset="0"/>
                      </a:rPr>
                      <m:t>,</m:t>
                    </m:r>
                    <m:sSub>
                      <m:sSubPr>
                        <m:ctrlPr>
                          <a:rPr lang="en-US" sz="2600" i="1">
                            <a:latin typeface="Cambria Math" charset="0"/>
                          </a:rPr>
                        </m:ctrlPr>
                      </m:sSubPr>
                      <m:e>
                        <m:r>
                          <a:rPr lang="en-US" sz="2600" i="1">
                            <a:latin typeface="Cambria Math" charset="0"/>
                          </a:rPr>
                          <m:t>𝑅</m:t>
                        </m:r>
                      </m:e>
                      <m:sub>
                        <m:r>
                          <a:rPr lang="en-US" sz="2600" i="1">
                            <a:latin typeface="Cambria Math" charset="0"/>
                          </a:rPr>
                          <m:t>2</m:t>
                        </m:r>
                      </m:sub>
                    </m:sSub>
                  </m:oMath>
                </a14:m>
                <a:r>
                  <a:rPr lang="en-US" sz="2600" dirty="0"/>
                  <a:t>. This metric is called the </a:t>
                </a:r>
                <a:r>
                  <a:rPr lang="en-US" sz="2600" b="1" i="1" dirty="0"/>
                  <a:t>Gini Index</a:t>
                </a:r>
                <a:r>
                  <a:rPr lang="en-US" sz="2600" dirty="0"/>
                  <a:t>: </a:t>
                </a:r>
              </a:p>
              <a:p>
                <a:pPr>
                  <a:spcAft>
                    <a:spcPts val="1200"/>
                  </a:spcAft>
                </a:pPr>
                <a:endParaRPr lang="en-US" sz="2600" dirty="0"/>
              </a:p>
              <a:p>
                <a:pPr>
                  <a:spcAft>
                    <a:spcPts val="1200"/>
                  </a:spcAft>
                </a:pPr>
                <a:r>
                  <a:rPr lang="en-US" sz="2600" b="1" dirty="0"/>
                  <a:t>Question: </a:t>
                </a:r>
                <a:r>
                  <a:rPr lang="en-US" sz="2600" dirty="0"/>
                  <a:t>What is the effect of squaring the proportions of each class? What is the effect of summing the squared proportions of classes within each region? </a:t>
                </a:r>
              </a:p>
              <a:p>
                <a:pPr>
                  <a:spcAft>
                    <a:spcPts val="1200"/>
                  </a:spcAft>
                </a:pPr>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820923"/>
                <a:ext cx="10327008" cy="2111143"/>
              </a:xfrm>
              <a:blipFill rotWithShape="0">
                <a:blip r:embed="rId2"/>
                <a:stretch>
                  <a:fillRect l="-1063" t="-2890" r="-1181" b="-16358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27</a:t>
            </a:fld>
            <a:endParaRPr lang="en-US"/>
          </a:p>
        </p:txBody>
      </p:sp>
      <p:pic>
        <p:nvPicPr>
          <p:cNvPr id="5" name="Picture 4"/>
          <p:cNvPicPr>
            <a:picLocks noChangeAspect="1"/>
          </p:cNvPicPr>
          <p:nvPr/>
        </p:nvPicPr>
        <p:blipFill>
          <a:blip r:embed="rId3"/>
          <a:stretch>
            <a:fillRect/>
          </a:stretch>
        </p:blipFill>
        <p:spPr>
          <a:xfrm>
            <a:off x="3865859" y="4179558"/>
            <a:ext cx="3987800" cy="673100"/>
          </a:xfrm>
          <a:prstGeom prst="rect">
            <a:avLst/>
          </a:prstGeom>
        </p:spPr>
      </p:pic>
    </p:spTree>
    <p:extLst>
      <p:ext uri="{BB962C8B-B14F-4D97-AF65-F5344CB8AC3E}">
        <p14:creationId xmlns:p14="http://schemas.microsoft.com/office/powerpoint/2010/main" val="649548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Index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010493"/>
                <a:ext cx="10327008" cy="2111143"/>
              </a:xfrm>
            </p:spPr>
            <p:txBody>
              <a:bodyPr/>
              <a:lstStyle/>
              <a:p>
                <a:pPr>
                  <a:spcAft>
                    <a:spcPts val="1200"/>
                  </a:spcAft>
                </a:pPr>
                <a:endParaRPr lang="en-US" dirty="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0000"/>
                  </a:spcAft>
                </a:pPr>
                <a:r>
                  <a:rPr lang="en-US" dirty="0">
                    <a:solidFill>
                      <a:schemeClr val="tx1">
                        <a:lumMod val="75000"/>
                        <a:lumOff val="25000"/>
                      </a:schemeClr>
                    </a:solidFill>
                  </a:rPr>
                  <a:t>We can now try to find the predictor </a:t>
                </a:r>
                <a14:m>
                  <m:oMath xmlns:m="http://schemas.openxmlformats.org/officeDocument/2006/math">
                    <m:r>
                      <a:rPr lang="en-US" i="1">
                        <a:latin typeface="Cambria Math" charset="0"/>
                      </a:rPr>
                      <m:t>𝑗</m:t>
                    </m:r>
                  </m:oMath>
                </a14:m>
                <a:r>
                  <a:rPr lang="en-US" dirty="0">
                    <a:solidFill>
                      <a:schemeClr val="tx1">
                        <a:lumMod val="75000"/>
                        <a:lumOff val="25000"/>
                      </a:schemeClr>
                    </a:solidFill>
                  </a:rPr>
                  <a:t> and the threshold </a:t>
                </a:r>
                <a14:m>
                  <m:oMath xmlns:m="http://schemas.openxmlformats.org/officeDocument/2006/math">
                    <m:sSub>
                      <m:sSubPr>
                        <m:ctrlPr>
                          <a:rPr lang="en-US" i="1">
                            <a:latin typeface="Cambria Math" charset="0"/>
                          </a:rPr>
                        </m:ctrlPr>
                      </m:sSubPr>
                      <m:e>
                        <m:r>
                          <a:rPr lang="en-US" i="1">
                            <a:latin typeface="Cambria Math" charset="0"/>
                          </a:rPr>
                          <m:t>𝑡</m:t>
                        </m:r>
                      </m:e>
                      <m:sub>
                        <m:r>
                          <a:rPr lang="en-US" i="1">
                            <a:latin typeface="Cambria Math" charset="0"/>
                          </a:rPr>
                          <m:t>𝑗</m:t>
                        </m:r>
                      </m:sub>
                    </m:sSub>
                  </m:oMath>
                </a14:m>
                <a:r>
                  <a:rPr lang="en-US" dirty="0">
                    <a:solidFill>
                      <a:schemeClr val="tx1">
                        <a:lumMod val="75000"/>
                        <a:lumOff val="25000"/>
                      </a:schemeClr>
                    </a:solidFill>
                  </a:rPr>
                  <a:t> that minimizes the average Gini Index over the two regions, weighted by the population of the regions: </a:t>
                </a:r>
              </a:p>
              <a:p>
                <a:pPr>
                  <a:spcAft>
                    <a:spcPts val="1200"/>
                  </a:spcAft>
                </a:pPr>
                <a:r>
                  <a:rPr lang="en-US" dirty="0"/>
                  <a:t>where </a:t>
                </a:r>
                <a14:m>
                  <m:oMath xmlns:m="http://schemas.openxmlformats.org/officeDocument/2006/math">
                    <m:sSub>
                      <m:sSubPr>
                        <m:ctrlPr>
                          <a:rPr lang="en-US" i="1">
                            <a:latin typeface="Cambria Math" charset="0"/>
                          </a:rPr>
                        </m:ctrlPr>
                      </m:sSubPr>
                      <m:e>
                        <m:r>
                          <a:rPr lang="en-US" i="1">
                            <a:latin typeface="Cambria Math" charset="0"/>
                          </a:rPr>
                          <m:t>𝑁</m:t>
                        </m:r>
                      </m:e>
                      <m:sub>
                        <m:r>
                          <a:rPr lang="en-US" i="1">
                            <a:latin typeface="Cambria Math" charset="0"/>
                          </a:rPr>
                          <m:t>𝑖</m:t>
                        </m:r>
                      </m:sub>
                    </m:sSub>
                    <m:r>
                      <a:rPr lang="en-US" i="1">
                        <a:latin typeface="Cambria Math" charset="0"/>
                      </a:rPr>
                      <m:t> </m:t>
                    </m:r>
                  </m:oMath>
                </a14:m>
                <a:r>
                  <a:rPr lang="en-US" dirty="0"/>
                  <a:t>is the number of training points inside region </a:t>
                </a:r>
                <a14:m>
                  <m:oMath xmlns:m="http://schemas.openxmlformats.org/officeDocument/2006/math">
                    <m:sSub>
                      <m:sSubPr>
                        <m:ctrlPr>
                          <a:rPr lang="en-US" i="1">
                            <a:latin typeface="Cambria Math" charset="0"/>
                          </a:rPr>
                        </m:ctrlPr>
                      </m:sSubPr>
                      <m:e>
                        <m:r>
                          <a:rPr lang="en-US" i="1">
                            <a:latin typeface="Cambria Math" charset="0"/>
                          </a:rPr>
                          <m:t>𝑅</m:t>
                        </m:r>
                      </m:e>
                      <m:sub>
                        <m:r>
                          <a:rPr lang="en-US" i="1">
                            <a:latin typeface="Cambria Math" charset="0"/>
                          </a:rPr>
                          <m:t>𝑖</m:t>
                        </m:r>
                      </m:sub>
                    </m:sSub>
                  </m:oMath>
                </a14:m>
                <a:r>
                  <a:rPr lang="en-US" dirty="0"/>
                  <a:t>. </a:t>
                </a:r>
              </a:p>
              <a:p>
                <a:pPr>
                  <a:spcAft>
                    <a:spcPts val="1200"/>
                  </a:spcAft>
                </a:pPr>
                <a:endParaRPr lang="en-US" dirty="0">
                  <a:solidFill>
                    <a:schemeClr val="tx1">
                      <a:lumMod val="75000"/>
                      <a:lumOff val="25000"/>
                    </a:schemeClr>
                  </a:solidFill>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010493"/>
                <a:ext cx="10327008" cy="2111143"/>
              </a:xfrm>
              <a:blipFill>
                <a:blip r:embed="rId2"/>
                <a:stretch>
                  <a:fillRect l="-1229" b="-15269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28</a:t>
            </a:fld>
            <a:endParaRPr lang="en-US"/>
          </a:p>
        </p:txBody>
      </p:sp>
      <p:grpSp>
        <p:nvGrpSpPr>
          <p:cNvPr id="8" name="Group 7"/>
          <p:cNvGrpSpPr/>
          <p:nvPr/>
        </p:nvGrpSpPr>
        <p:grpSpPr>
          <a:xfrm>
            <a:off x="1732575" y="1306679"/>
            <a:ext cx="8077200" cy="1590416"/>
            <a:chOff x="1800922" y="1170750"/>
            <a:chExt cx="8077200" cy="1590416"/>
          </a:xfrm>
        </p:grpSpPr>
        <p:pic>
          <p:nvPicPr>
            <p:cNvPr id="6" name="Picture 5"/>
            <p:cNvPicPr>
              <a:picLocks noChangeAspect="1"/>
            </p:cNvPicPr>
            <p:nvPr/>
          </p:nvPicPr>
          <p:blipFill>
            <a:blip r:embed="rId3"/>
            <a:stretch>
              <a:fillRect/>
            </a:stretch>
          </p:blipFill>
          <p:spPr>
            <a:xfrm>
              <a:off x="1800922" y="1643566"/>
              <a:ext cx="8077200" cy="1117600"/>
            </a:xfrm>
            <a:prstGeom prst="rect">
              <a:avLst/>
            </a:prstGeom>
            <a:solidFill>
              <a:schemeClr val="bg1">
                <a:lumMod val="95000"/>
              </a:schemeClr>
            </a:solidFill>
          </p:spPr>
        </p:pic>
        <p:sp>
          <p:nvSpPr>
            <p:cNvPr id="7" name="TextBox 6"/>
            <p:cNvSpPr txBox="1"/>
            <p:nvPr/>
          </p:nvSpPr>
          <p:spPr>
            <a:xfrm>
              <a:off x="1800922" y="1170750"/>
              <a:ext cx="8077200" cy="461665"/>
            </a:xfrm>
            <a:prstGeom prst="rect">
              <a:avLst/>
            </a:prstGeom>
            <a:solidFill>
              <a:schemeClr val="tx1">
                <a:lumMod val="65000"/>
                <a:lumOff val="35000"/>
              </a:schemeClr>
            </a:solidFill>
          </p:spPr>
          <p:txBody>
            <a:bodyPr wrap="square" rtlCol="0">
              <a:spAutoFit/>
            </a:bodyPr>
            <a:lstStyle/>
            <a:p>
              <a:r>
                <a:rPr lang="en-US" sz="2400" dirty="0">
                  <a:solidFill>
                    <a:schemeClr val="bg1">
                      <a:lumMod val="95000"/>
                    </a:schemeClr>
                  </a:solidFill>
                  <a:latin typeface="Karla" charset="0"/>
                  <a:ea typeface="Karla" charset="0"/>
                  <a:cs typeface="Karla" charset="0"/>
                </a:rPr>
                <a:t>Example</a:t>
              </a:r>
              <a:endParaRPr lang="en-US" dirty="0">
                <a:solidFill>
                  <a:schemeClr val="bg1">
                    <a:lumMod val="95000"/>
                  </a:schemeClr>
                </a:solidFill>
                <a:latin typeface="Karla" charset="0"/>
                <a:ea typeface="Karla" charset="0"/>
                <a:cs typeface="Karla" charset="0"/>
              </a:endParaRPr>
            </a:p>
          </p:txBody>
        </p:sp>
      </p:grpSp>
      <p:pic>
        <p:nvPicPr>
          <p:cNvPr id="9" name="Picture 8"/>
          <p:cNvPicPr>
            <a:picLocks noChangeAspect="1"/>
          </p:cNvPicPr>
          <p:nvPr/>
        </p:nvPicPr>
        <p:blipFill>
          <a:blip r:embed="rId4"/>
          <a:stretch>
            <a:fillRect/>
          </a:stretch>
        </p:blipFill>
        <p:spPr>
          <a:xfrm>
            <a:off x="3422650" y="4730750"/>
            <a:ext cx="5346700" cy="749300"/>
          </a:xfrm>
          <a:prstGeom prst="rect">
            <a:avLst/>
          </a:prstGeom>
        </p:spPr>
      </p:pic>
    </p:spTree>
    <p:extLst>
      <p:ext uri="{BB962C8B-B14F-4D97-AF65-F5344CB8AC3E}">
        <p14:creationId xmlns:p14="http://schemas.microsoft.com/office/powerpoint/2010/main" val="2566642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Theory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a:t>The last metric for evaluating the quality of a split is motivated by metrics of uncertainty in information theory. </a:t>
                </a:r>
              </a:p>
              <a:p>
                <a:pPr>
                  <a:spcAft>
                    <a:spcPts val="1200"/>
                  </a:spcAft>
                </a:pPr>
                <a:r>
                  <a:rPr lang="en-US" sz="2400" dirty="0"/>
                  <a:t>Ideally, our decision tree should split the feature space into regions such that each region represents a single class. In practice, the training points in each region is distributed over multiple classes, e.g.: </a:t>
                </a:r>
              </a:p>
              <a:p>
                <a:pPr>
                  <a:spcAft>
                    <a:spcPts val="1200"/>
                  </a:spcAft>
                </a:pPr>
                <a:endParaRPr lang="en-US" sz="2400" dirty="0"/>
              </a:p>
              <a:p>
                <a:pPr>
                  <a:spcAft>
                    <a:spcPts val="1200"/>
                  </a:spcAft>
                </a:pPr>
                <a:endParaRPr lang="en-US" sz="2400" dirty="0"/>
              </a:p>
              <a:p>
                <a:pPr>
                  <a:spcAft>
                    <a:spcPts val="1200"/>
                  </a:spcAft>
                </a:pPr>
                <a:endParaRPr lang="en-US" sz="2400" dirty="0" smtClean="0"/>
              </a:p>
              <a:p>
                <a:pPr>
                  <a:spcAft>
                    <a:spcPts val="1200"/>
                  </a:spcAft>
                </a:pPr>
                <a:r>
                  <a:rPr lang="en-US" sz="2400" dirty="0" smtClean="0"/>
                  <a:t>However</a:t>
                </a:r>
                <a:r>
                  <a:rPr lang="en-US" sz="2400" dirty="0"/>
                  <a:t>, though both imperfect, </a:t>
                </a:r>
                <a14:m>
                  <m:oMath xmlns:m="http://schemas.openxmlformats.org/officeDocument/2006/math">
                    <m:sSub>
                      <m:sSubPr>
                        <m:ctrlPr>
                          <a:rPr lang="en-US" sz="2400" i="1">
                            <a:latin typeface="Cambria Math" charset="0"/>
                          </a:rPr>
                        </m:ctrlPr>
                      </m:sSubPr>
                      <m:e>
                        <m:r>
                          <a:rPr lang="en-US" sz="2400" i="1">
                            <a:latin typeface="Cambria Math" charset="0"/>
                          </a:rPr>
                          <m:t>𝑅</m:t>
                        </m:r>
                      </m:e>
                      <m:sub>
                        <m:r>
                          <a:rPr lang="en-US" sz="2400" i="1">
                            <a:latin typeface="Cambria Math" charset="0"/>
                          </a:rPr>
                          <m:t>1</m:t>
                        </m:r>
                      </m:sub>
                    </m:sSub>
                  </m:oMath>
                </a14:m>
                <a:r>
                  <a:rPr lang="en-US" sz="2400" dirty="0"/>
                  <a:t> is clearly sending a stronger ‘signal’ for a single class (Class 2) than </a:t>
                </a:r>
                <a14:m>
                  <m:oMath xmlns:m="http://schemas.openxmlformats.org/officeDocument/2006/math">
                    <m:sSub>
                      <m:sSubPr>
                        <m:ctrlPr>
                          <a:rPr lang="en-US" sz="2400" i="1">
                            <a:latin typeface="Cambria Math" charset="0"/>
                          </a:rPr>
                        </m:ctrlPr>
                      </m:sSubPr>
                      <m:e>
                        <m:r>
                          <a:rPr lang="en-US" sz="2400" i="1">
                            <a:latin typeface="Cambria Math" charset="0"/>
                          </a:rPr>
                          <m:t>𝑅</m:t>
                        </m:r>
                      </m:e>
                      <m:sub>
                        <m:r>
                          <a:rPr lang="en-US" sz="2400" b="0" i="1" smtClean="0">
                            <a:latin typeface="Cambria Math" charset="0"/>
                          </a:rPr>
                          <m:t>2</m:t>
                        </m:r>
                      </m:sub>
                    </m:sSub>
                  </m:oMath>
                </a14:m>
                <a:r>
                  <a:rPr lang="en-US" sz="2400" dirty="0"/>
                  <a:t>. </a:t>
                </a:r>
                <a:endParaRPr lang="en-US"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354" b="-1371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29</a:t>
            </a:fld>
            <a:endParaRPr lang="en-US"/>
          </a:p>
        </p:txBody>
      </p:sp>
      <p:pic>
        <p:nvPicPr>
          <p:cNvPr id="5" name="Picture 4"/>
          <p:cNvPicPr>
            <a:picLocks noChangeAspect="1"/>
          </p:cNvPicPr>
          <p:nvPr/>
        </p:nvPicPr>
        <p:blipFill>
          <a:blip r:embed="rId3"/>
          <a:stretch>
            <a:fillRect/>
          </a:stretch>
        </p:blipFill>
        <p:spPr>
          <a:xfrm>
            <a:off x="4123319" y="3727250"/>
            <a:ext cx="3365500" cy="1117600"/>
          </a:xfrm>
          <a:prstGeom prst="rect">
            <a:avLst/>
          </a:prstGeom>
        </p:spPr>
      </p:pic>
    </p:spTree>
    <p:extLst>
      <p:ext uri="{BB962C8B-B14F-4D97-AF65-F5344CB8AC3E}">
        <p14:creationId xmlns:p14="http://schemas.microsoft.com/office/powerpoint/2010/main" val="2657726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Geometry of Data</a:t>
            </a: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p:txBody>
          <a:bodyPr/>
          <a:lstStyle/>
          <a:p>
            <a:r>
              <a:rPr lang="en-US" sz="2400" dirty="0"/>
              <a:t>Recall:</a:t>
            </a:r>
          </a:p>
          <a:p>
            <a:pPr marL="523875"/>
            <a:r>
              <a:rPr lang="en-US" b="1" dirty="0"/>
              <a:t>l</a:t>
            </a:r>
            <a:r>
              <a:rPr lang="en-US" sz="2400" b="1" dirty="0"/>
              <a:t>ogistic regression </a:t>
            </a:r>
            <a:r>
              <a:rPr lang="en-US" sz="2400" dirty="0"/>
              <a:t>for classification works best when the classes are well-separated in the feature space</a:t>
            </a:r>
          </a:p>
        </p:txBody>
      </p:sp>
      <p:sp>
        <p:nvSpPr>
          <p:cNvPr id="5" name="Slide Number Placeholder 4"/>
          <p:cNvSpPr>
            <a:spLocks noGrp="1"/>
          </p:cNvSpPr>
          <p:nvPr>
            <p:ph type="sldNum" sz="quarter" idx="12"/>
          </p:nvPr>
        </p:nvSpPr>
        <p:spPr/>
        <p:txBody>
          <a:bodyPr/>
          <a:lstStyle/>
          <a:p>
            <a:fld id="{47445CB2-BF6F-6E49-AC61-7BDDE2E02F5B}" type="slidenum">
              <a:rPr lang="en-US" smtClean="0"/>
              <a:t>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765" y="2658813"/>
            <a:ext cx="5938146" cy="3632492"/>
          </a:xfrm>
          <a:prstGeom prst="rect">
            <a:avLst/>
          </a:prstGeom>
        </p:spPr>
      </p:pic>
    </p:spTree>
    <p:extLst>
      <p:ext uri="{BB962C8B-B14F-4D97-AF65-F5344CB8AC3E}">
        <p14:creationId xmlns:p14="http://schemas.microsoft.com/office/powerpoint/2010/main" val="2987145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Theory</a:t>
            </a:r>
          </a:p>
        </p:txBody>
      </p:sp>
      <p:sp>
        <p:nvSpPr>
          <p:cNvPr id="3" name="Content Placeholder 2"/>
          <p:cNvSpPr>
            <a:spLocks noGrp="1"/>
          </p:cNvSpPr>
          <p:nvPr>
            <p:ph idx="1"/>
          </p:nvPr>
        </p:nvSpPr>
        <p:spPr>
          <a:xfrm>
            <a:off x="833415" y="983807"/>
            <a:ext cx="10327008" cy="2111143"/>
          </a:xfrm>
        </p:spPr>
        <p:txBody>
          <a:bodyPr/>
          <a:lstStyle/>
          <a:p>
            <a:pPr>
              <a:spcAft>
                <a:spcPts val="600"/>
              </a:spcAft>
            </a:pPr>
            <a:r>
              <a:rPr lang="en-US" sz="2400" dirty="0"/>
              <a:t>One way to quantify the strength of a signal in a particular region is to analyze the distribution of classes within the region. We compute the </a:t>
            </a:r>
            <a:r>
              <a:rPr lang="en-US" sz="2400" b="1" i="1" dirty="0"/>
              <a:t>entropy </a:t>
            </a:r>
            <a:r>
              <a:rPr lang="en-US" sz="2400" dirty="0"/>
              <a:t>of this distribution. </a:t>
            </a:r>
          </a:p>
          <a:p>
            <a:pPr>
              <a:spcAft>
                <a:spcPts val="1200"/>
              </a:spcAft>
            </a:pPr>
            <a:r>
              <a:rPr lang="en-US" sz="2400" dirty="0"/>
              <a:t>For a random variable with a discrete distribution, the entropy is computed by: </a:t>
            </a:r>
            <a:endParaRPr lang="en-US" sz="2400" dirty="0" smtClean="0"/>
          </a:p>
          <a:p>
            <a:pPr>
              <a:spcAft>
                <a:spcPts val="1200"/>
              </a:spcAft>
            </a:pPr>
            <a:endParaRPr lang="en-US" sz="2400" dirty="0"/>
          </a:p>
          <a:p>
            <a:pPr>
              <a:spcAft>
                <a:spcPts val="600"/>
              </a:spcAft>
            </a:pPr>
            <a:r>
              <a:rPr lang="en-US" sz="2400" dirty="0"/>
              <a:t>Higher entropy means the distribution is uniform-like (flat histogram) and thus values sampled it are ‘less predictable’ (all possible values are equally probable). </a:t>
            </a:r>
          </a:p>
          <a:p>
            <a:pPr>
              <a:spcAft>
                <a:spcPts val="600"/>
              </a:spcAft>
            </a:pPr>
            <a:r>
              <a:rPr lang="en-US" sz="2400" dirty="0"/>
              <a:t>Lower entropy means the distribution has more defined peaks and valleys and thus values sampled from it are ‘more predictable’ (values around the peaks are more probable). </a:t>
            </a:r>
          </a:p>
          <a:p>
            <a:pPr>
              <a:spcAft>
                <a:spcPts val="600"/>
              </a:spcAft>
            </a:pP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30</a:t>
            </a:fld>
            <a:endParaRPr lang="en-US"/>
          </a:p>
        </p:txBody>
      </p:sp>
      <p:pic>
        <p:nvPicPr>
          <p:cNvPr id="5" name="Picture 4"/>
          <p:cNvPicPr>
            <a:picLocks noChangeAspect="1"/>
          </p:cNvPicPr>
          <p:nvPr/>
        </p:nvPicPr>
        <p:blipFill>
          <a:blip r:embed="rId2"/>
          <a:stretch>
            <a:fillRect/>
          </a:stretch>
        </p:blipFill>
        <p:spPr>
          <a:xfrm>
            <a:off x="3982082" y="2995041"/>
            <a:ext cx="3900787" cy="709234"/>
          </a:xfrm>
          <a:prstGeom prst="rect">
            <a:avLst/>
          </a:prstGeom>
        </p:spPr>
      </p:pic>
    </p:spTree>
    <p:extLst>
      <p:ext uri="{BB962C8B-B14F-4D97-AF65-F5344CB8AC3E}">
        <p14:creationId xmlns:p14="http://schemas.microsoft.com/office/powerpoint/2010/main" val="1407328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8"/>
                <a:ext cx="10327008" cy="5538912"/>
              </a:xfrm>
            </p:spPr>
            <p:txBody>
              <a:bodyPr/>
              <a:lstStyle/>
              <a:p>
                <a:pPr>
                  <a:spcAft>
                    <a:spcPts val="600"/>
                  </a:spcAft>
                </a:pPr>
                <a:r>
                  <a:rPr lang="en-US" sz="2400" dirty="0"/>
                  <a:t>Suppose we have </a:t>
                </a:r>
                <a14:m>
                  <m:oMath xmlns:m="http://schemas.openxmlformats.org/officeDocument/2006/math">
                    <m:r>
                      <a:rPr lang="en-US" sz="2400" i="1">
                        <a:latin typeface="Cambria Math" charset="0"/>
                      </a:rPr>
                      <m:t>𝐽</m:t>
                    </m:r>
                  </m:oMath>
                </a14:m>
                <a:r>
                  <a:rPr lang="en-US" sz="2400" dirty="0"/>
                  <a:t> number of predictors, </a:t>
                </a:r>
                <a14:m>
                  <m:oMath xmlns:m="http://schemas.openxmlformats.org/officeDocument/2006/math">
                    <m:r>
                      <a:rPr lang="en-US" sz="2400" i="1">
                        <a:latin typeface="Cambria Math" charset="0"/>
                      </a:rPr>
                      <m:t>𝑁</m:t>
                    </m:r>
                  </m:oMath>
                </a14:m>
                <a:r>
                  <a:rPr lang="en-US" sz="2400" dirty="0"/>
                  <a:t> number of training points and </a:t>
                </a:r>
                <a14:m>
                  <m:oMath xmlns:m="http://schemas.openxmlformats.org/officeDocument/2006/math">
                    <m:r>
                      <a:rPr lang="en-US" sz="2400" i="1">
                        <a:latin typeface="Cambria Math" charset="0"/>
                      </a:rPr>
                      <m:t>𝐾</m:t>
                    </m:r>
                    <m:r>
                      <a:rPr lang="en-US" sz="2400" i="1">
                        <a:latin typeface="Cambria Math" charset="0"/>
                      </a:rPr>
                      <m:t> </m:t>
                    </m:r>
                  </m:oMath>
                </a14:m>
                <a:r>
                  <a:rPr lang="en-US" sz="2400" dirty="0"/>
                  <a:t>classes. </a:t>
                </a:r>
              </a:p>
              <a:p>
                <a:pPr>
                  <a:spcAft>
                    <a:spcPts val="600"/>
                  </a:spcAft>
                </a:pPr>
                <a:r>
                  <a:rPr lang="en-US" sz="2400" dirty="0"/>
                  <a:t>Suppose we select the </a:t>
                </a:r>
                <a14:m>
                  <m:oMath xmlns:m="http://schemas.openxmlformats.org/officeDocument/2006/math">
                    <m:r>
                      <a:rPr lang="en-US" sz="2400" i="1">
                        <a:latin typeface="Cambria Math" charset="0"/>
                      </a:rPr>
                      <m:t>𝑗</m:t>
                    </m:r>
                  </m:oMath>
                </a14:m>
                <a:r>
                  <a:rPr lang="en-US" sz="2400" baseline="30000" dirty="0" err="1"/>
                  <a:t>th</a:t>
                </a:r>
                <a:r>
                  <a:rPr lang="en-US" sz="2400" dirty="0"/>
                  <a:t> predictor and split a region containing </a:t>
                </a:r>
                <a14:m>
                  <m:oMath xmlns:m="http://schemas.openxmlformats.org/officeDocument/2006/math">
                    <m:r>
                      <a:rPr lang="en-US" sz="2400" i="1">
                        <a:latin typeface="Cambria Math" charset="0"/>
                      </a:rPr>
                      <m:t>𝑁</m:t>
                    </m:r>
                  </m:oMath>
                </a14:m>
                <a:r>
                  <a:rPr lang="en-US" sz="2400" dirty="0"/>
                  <a:t> number of training points along the threshold </a:t>
                </a:r>
                <a14:m>
                  <m:oMath xmlns:m="http://schemas.openxmlformats.org/officeDocument/2006/math">
                    <m:sSub>
                      <m:sSubPr>
                        <m:ctrlPr>
                          <a:rPr lang="en-US" sz="2400" i="1">
                            <a:latin typeface="Cambria Math" charset="0"/>
                          </a:rPr>
                        </m:ctrlPr>
                      </m:sSubPr>
                      <m:e>
                        <m:r>
                          <a:rPr lang="en-US" sz="2400" i="1">
                            <a:latin typeface="Cambria Math" charset="0"/>
                          </a:rPr>
                          <m:t>𝑡</m:t>
                        </m:r>
                      </m:e>
                      <m:sub>
                        <m:r>
                          <a:rPr lang="en-US" sz="2400" i="1">
                            <a:latin typeface="Cambria Math" charset="0"/>
                          </a:rPr>
                          <m:t>𝑗</m:t>
                        </m:r>
                      </m:sub>
                    </m:sSub>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ℝ</m:t>
                    </m:r>
                    <m:r>
                      <a:rPr lang="en-US" sz="2400" i="1">
                        <a:latin typeface="Cambria Math" charset="0"/>
                      </a:rPr>
                      <m:t> </m:t>
                    </m:r>
                  </m:oMath>
                </a14:m>
                <a:r>
                  <a:rPr lang="en-US" sz="2400" dirty="0"/>
                  <a:t>. </a:t>
                </a:r>
              </a:p>
              <a:p>
                <a:pPr>
                  <a:spcAft>
                    <a:spcPts val="600"/>
                  </a:spcAft>
                </a:pPr>
                <a:r>
                  <a:rPr lang="en-US" sz="2400" dirty="0"/>
                  <a:t>We can assess the quality of this split by measuring the entropy of the class distribution in each newly created region, </a:t>
                </a:r>
                <a14:m>
                  <m:oMath xmlns:m="http://schemas.openxmlformats.org/officeDocument/2006/math">
                    <m:sSub>
                      <m:sSubPr>
                        <m:ctrlPr>
                          <a:rPr lang="en-US" sz="2400" i="1">
                            <a:latin typeface="Cambria Math" charset="0"/>
                          </a:rPr>
                        </m:ctrlPr>
                      </m:sSubPr>
                      <m:e>
                        <m:r>
                          <a:rPr lang="en-US" sz="2400" i="1">
                            <a:latin typeface="Cambria Math" charset="0"/>
                          </a:rPr>
                          <m:t>𝑅</m:t>
                        </m:r>
                      </m:e>
                      <m:sub>
                        <m:r>
                          <a:rPr lang="en-US" sz="2400" i="1">
                            <a:latin typeface="Cambria Math" charset="0"/>
                          </a:rPr>
                          <m:t>1</m:t>
                        </m:r>
                      </m:sub>
                    </m:sSub>
                    <m:r>
                      <a:rPr lang="en-US" sz="2400" i="1">
                        <a:latin typeface="Cambria Math" charset="0"/>
                      </a:rPr>
                      <m:t>,</m:t>
                    </m:r>
                    <m:sSub>
                      <m:sSubPr>
                        <m:ctrlPr>
                          <a:rPr lang="en-US" sz="2400" i="1">
                            <a:latin typeface="Cambria Math" charset="0"/>
                          </a:rPr>
                        </m:ctrlPr>
                      </m:sSubPr>
                      <m:e>
                        <m:r>
                          <a:rPr lang="en-US" sz="2400" i="1">
                            <a:latin typeface="Cambria Math" charset="0"/>
                          </a:rPr>
                          <m:t>𝑅</m:t>
                        </m:r>
                      </m:e>
                      <m:sub>
                        <m:r>
                          <a:rPr lang="en-US" sz="2400" i="1">
                            <a:latin typeface="Cambria Math" charset="0"/>
                          </a:rPr>
                          <m:t>2</m:t>
                        </m:r>
                      </m:sub>
                    </m:sSub>
                    <m:r>
                      <a:rPr lang="en-US" sz="2400" b="0" i="0" smtClean="0">
                        <a:latin typeface="Cambria Math" charset="0"/>
                      </a:rPr>
                      <m:t>:</m:t>
                    </m:r>
                  </m:oMath>
                </a14:m>
                <a:endParaRPr lang="en-US" sz="2400" dirty="0"/>
              </a:p>
              <a:p>
                <a:pPr>
                  <a:spcAft>
                    <a:spcPts val="600"/>
                  </a:spcAft>
                </a:pPr>
                <a:r>
                  <a:rPr lang="en-US" sz="2400" dirty="0"/>
                  <a:t/>
                </a:r>
                <a:br>
                  <a:rPr lang="en-US" sz="2400" dirty="0"/>
                </a:br>
                <a:endParaRPr lang="en-US" sz="2400" dirty="0" smtClean="0"/>
              </a:p>
              <a:p>
                <a:pPr>
                  <a:spcAft>
                    <a:spcPts val="600"/>
                  </a:spcAft>
                </a:pPr>
                <a:endParaRPr lang="en-US" sz="2400" dirty="0"/>
              </a:p>
              <a:p>
                <a:pPr>
                  <a:spcAft>
                    <a:spcPts val="600"/>
                  </a:spcAft>
                </a:pPr>
                <a:r>
                  <a:rPr lang="en-US" sz="2400" b="1" dirty="0"/>
                  <a:t>Note: </a:t>
                </a:r>
                <a:r>
                  <a:rPr lang="en-US" sz="2400" dirty="0"/>
                  <a:t>we are actually computing the conditional entropy of the distribution of training points amongst the </a:t>
                </a:r>
                <a14:m>
                  <m:oMath xmlns:m="http://schemas.openxmlformats.org/officeDocument/2006/math">
                    <m:r>
                      <a:rPr lang="en-US" sz="2400" b="0" i="1" smtClean="0">
                        <a:latin typeface="Cambria Math" charset="0"/>
                      </a:rPr>
                      <m:t>𝐾</m:t>
                    </m:r>
                  </m:oMath>
                </a14:m>
                <a:r>
                  <a:rPr lang="en-US" sz="2400" dirty="0"/>
                  <a:t> classes given that the point is in region </a:t>
                </a:r>
                <a14:m>
                  <m:oMath xmlns:m="http://schemas.openxmlformats.org/officeDocument/2006/math">
                    <m:r>
                      <a:rPr lang="en-US" sz="2400" b="0" i="1" smtClean="0">
                        <a:latin typeface="Cambria Math" charset="0"/>
                      </a:rPr>
                      <m:t>𝑖</m:t>
                    </m:r>
                  </m:oMath>
                </a14:m>
                <a:r>
                  <a:rPr lang="en-US" sz="2400" dirty="0"/>
                  <a:t>. </a:t>
                </a:r>
                <a:endParaRPr lang="en-US"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5538912"/>
              </a:xfrm>
              <a:blipFill rotWithShape="0">
                <a:blip r:embed="rId2"/>
                <a:stretch>
                  <a:fillRect l="-945" t="-19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31</a:t>
            </a:fld>
            <a:endParaRPr lang="en-US"/>
          </a:p>
        </p:txBody>
      </p:sp>
      <p:pic>
        <p:nvPicPr>
          <p:cNvPr id="6" name="Picture 5"/>
          <p:cNvPicPr>
            <a:picLocks noChangeAspect="1"/>
          </p:cNvPicPr>
          <p:nvPr/>
        </p:nvPicPr>
        <p:blipFill>
          <a:blip r:embed="rId3"/>
          <a:stretch>
            <a:fillRect/>
          </a:stretch>
        </p:blipFill>
        <p:spPr>
          <a:xfrm>
            <a:off x="2794000" y="4095706"/>
            <a:ext cx="6350000" cy="749300"/>
          </a:xfrm>
          <a:prstGeom prst="rect">
            <a:avLst/>
          </a:prstGeom>
        </p:spPr>
      </p:pic>
    </p:spTree>
    <p:extLst>
      <p:ext uri="{BB962C8B-B14F-4D97-AF65-F5344CB8AC3E}">
        <p14:creationId xmlns:p14="http://schemas.microsoft.com/office/powerpoint/2010/main" val="2089274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a:t>
            </a:r>
            <a:endParaRPr lang="en-US" dirty="0">
              <a:effectLst/>
            </a:endParaRPr>
          </a:p>
        </p:txBody>
      </p:sp>
      <p:sp>
        <p:nvSpPr>
          <p:cNvPr id="3" name="Content Placeholder 2"/>
          <p:cNvSpPr>
            <a:spLocks noGrp="1"/>
          </p:cNvSpPr>
          <p:nvPr>
            <p:ph idx="1"/>
          </p:nvPr>
        </p:nvSpPr>
        <p:spPr>
          <a:xfrm>
            <a:off x="844566" y="3207280"/>
            <a:ext cx="10327008" cy="2111143"/>
          </a:xfrm>
        </p:spPr>
        <p:txBody>
          <a:bodyPr/>
          <a:lstStyle/>
          <a:p>
            <a:r>
              <a:rPr lang="en-US" dirty="0"/>
              <a:t>We can now try to find the predictor </a:t>
            </a:r>
            <a:r>
              <a:rPr lang="en-US" i="1" dirty="0"/>
              <a:t>j</a:t>
            </a:r>
            <a:r>
              <a:rPr lang="en-US" dirty="0"/>
              <a:t> and the threshold </a:t>
            </a:r>
            <a:r>
              <a:rPr lang="en-US" i="1" dirty="0" err="1"/>
              <a:t>t</a:t>
            </a:r>
            <a:r>
              <a:rPr lang="en-US" i="1" baseline="-25000" dirty="0" err="1"/>
              <a:t>j</a:t>
            </a:r>
            <a:r>
              <a:rPr lang="en-US" dirty="0"/>
              <a:t> that minimizes the average entropy over the two regions, weighted by the population of the regions: </a:t>
            </a:r>
          </a:p>
          <a:p>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32</a:t>
            </a:fld>
            <a:endParaRPr lang="en-US"/>
          </a:p>
        </p:txBody>
      </p:sp>
      <p:grpSp>
        <p:nvGrpSpPr>
          <p:cNvPr id="9" name="Group 8"/>
          <p:cNvGrpSpPr/>
          <p:nvPr/>
        </p:nvGrpSpPr>
        <p:grpSpPr>
          <a:xfrm>
            <a:off x="1969470" y="1282834"/>
            <a:ext cx="8077200" cy="1566699"/>
            <a:chOff x="1195505" y="1064635"/>
            <a:chExt cx="8077200" cy="1566699"/>
          </a:xfrm>
        </p:grpSpPr>
        <p:pic>
          <p:nvPicPr>
            <p:cNvPr id="7" name="Picture 6"/>
            <p:cNvPicPr>
              <a:picLocks noChangeAspect="1"/>
            </p:cNvPicPr>
            <p:nvPr/>
          </p:nvPicPr>
          <p:blipFill>
            <a:blip r:embed="rId2"/>
            <a:stretch>
              <a:fillRect/>
            </a:stretch>
          </p:blipFill>
          <p:spPr>
            <a:xfrm>
              <a:off x="1195505" y="1501034"/>
              <a:ext cx="8077200" cy="1130300"/>
            </a:xfrm>
            <a:prstGeom prst="rect">
              <a:avLst/>
            </a:prstGeom>
            <a:solidFill>
              <a:schemeClr val="bg1">
                <a:lumMod val="95000"/>
              </a:schemeClr>
            </a:solidFill>
          </p:spPr>
        </p:pic>
        <p:sp>
          <p:nvSpPr>
            <p:cNvPr id="8" name="TextBox 7"/>
            <p:cNvSpPr txBox="1"/>
            <p:nvPr/>
          </p:nvSpPr>
          <p:spPr>
            <a:xfrm>
              <a:off x="1195505" y="1064635"/>
              <a:ext cx="8077200" cy="461665"/>
            </a:xfrm>
            <a:prstGeom prst="rect">
              <a:avLst/>
            </a:prstGeom>
            <a:solidFill>
              <a:schemeClr val="tx1">
                <a:lumMod val="65000"/>
                <a:lumOff val="35000"/>
              </a:schemeClr>
            </a:solidFill>
          </p:spPr>
          <p:txBody>
            <a:bodyPr wrap="square" rtlCol="0">
              <a:spAutoFit/>
            </a:bodyPr>
            <a:lstStyle/>
            <a:p>
              <a:r>
                <a:rPr lang="en-US" sz="2400" dirty="0">
                  <a:solidFill>
                    <a:schemeClr val="bg1">
                      <a:lumMod val="95000"/>
                    </a:schemeClr>
                  </a:solidFill>
                  <a:latin typeface="Karla" charset="0"/>
                  <a:ea typeface="Karla" charset="0"/>
                  <a:cs typeface="Karla" charset="0"/>
                </a:rPr>
                <a:t>Example</a:t>
              </a:r>
              <a:endParaRPr lang="en-US" dirty="0">
                <a:solidFill>
                  <a:schemeClr val="bg1">
                    <a:lumMod val="95000"/>
                  </a:schemeClr>
                </a:solidFill>
                <a:latin typeface="Karla" charset="0"/>
                <a:ea typeface="Karla" charset="0"/>
                <a:cs typeface="Karla" charset="0"/>
              </a:endParaRPr>
            </a:p>
          </p:txBody>
        </p:sp>
      </p:grpSp>
      <p:pic>
        <p:nvPicPr>
          <p:cNvPr id="4" name="Picture 3"/>
          <p:cNvPicPr>
            <a:picLocks noChangeAspect="1"/>
          </p:cNvPicPr>
          <p:nvPr/>
        </p:nvPicPr>
        <p:blipFill>
          <a:blip r:embed="rId3"/>
          <a:stretch>
            <a:fillRect/>
          </a:stretch>
        </p:blipFill>
        <p:spPr>
          <a:xfrm>
            <a:off x="2833070" y="4698356"/>
            <a:ext cx="6350000" cy="749300"/>
          </a:xfrm>
          <a:prstGeom prst="rect">
            <a:avLst/>
          </a:prstGeom>
        </p:spPr>
      </p:pic>
    </p:spTree>
    <p:extLst>
      <p:ext uri="{BB962C8B-B14F-4D97-AF65-F5344CB8AC3E}">
        <p14:creationId xmlns:p14="http://schemas.microsoft.com/office/powerpoint/2010/main" val="175898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Criteria</a:t>
            </a:r>
            <a:endParaRPr lang="en-US" dirty="0">
              <a:effectLst/>
            </a:endParaRPr>
          </a:p>
        </p:txBody>
      </p:sp>
      <p:sp>
        <p:nvSpPr>
          <p:cNvPr id="3" name="Content Placeholder 2"/>
          <p:cNvSpPr>
            <a:spLocks noGrp="1"/>
          </p:cNvSpPr>
          <p:nvPr>
            <p:ph idx="1"/>
          </p:nvPr>
        </p:nvSpPr>
        <p:spPr/>
        <p:txBody>
          <a:bodyPr/>
          <a:lstStyle/>
          <a:p>
            <a:r>
              <a:rPr lang="en-US" dirty="0"/>
              <a:t>Recall our intuitive guidelines for splitting criteria, which of the three criteria fits our guideline the best? </a:t>
            </a:r>
          </a:p>
          <a:p>
            <a:r>
              <a:rPr lang="en-US" dirty="0"/>
              <a:t>We have the following comparison of the value of the three criteria at different levels of purity (from 0 to 1) in a single region. </a:t>
            </a:r>
          </a:p>
          <a:p>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2075" y="3005865"/>
            <a:ext cx="5750011" cy="3574108"/>
          </a:xfrm>
          <a:prstGeom prst="rect">
            <a:avLst/>
          </a:prstGeom>
        </p:spPr>
      </p:pic>
    </p:spTree>
    <p:extLst>
      <p:ext uri="{BB962C8B-B14F-4D97-AF65-F5344CB8AC3E}">
        <p14:creationId xmlns:p14="http://schemas.microsoft.com/office/powerpoint/2010/main" val="1152262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Criteria </a:t>
            </a:r>
            <a:endParaRPr lang="en-US" dirty="0">
              <a:effectLst/>
            </a:endParaRPr>
          </a:p>
        </p:txBody>
      </p:sp>
      <p:sp>
        <p:nvSpPr>
          <p:cNvPr id="3" name="Content Placeholder 2"/>
          <p:cNvSpPr>
            <a:spLocks noGrp="1"/>
          </p:cNvSpPr>
          <p:nvPr>
            <p:ph idx="1"/>
          </p:nvPr>
        </p:nvSpPr>
        <p:spPr/>
        <p:txBody>
          <a:bodyPr/>
          <a:lstStyle/>
          <a:p>
            <a:pPr>
              <a:spcAft>
                <a:spcPts val="1800"/>
              </a:spcAft>
            </a:pPr>
            <a:r>
              <a:rPr lang="en-US" dirty="0"/>
              <a:t>Recall our intuitive guidelines for splitting criteria, which of the three criteria fits our guideline the best? </a:t>
            </a:r>
          </a:p>
          <a:p>
            <a:pPr>
              <a:spcAft>
                <a:spcPts val="1800"/>
              </a:spcAft>
            </a:pPr>
            <a:r>
              <a:rPr lang="en-US" dirty="0"/>
              <a:t>To note that entropy penalizes impurity the most is not to say that it is the best splitting criteria. For one, a model with purer leaf nodes on a training set may not perform better on the testing test. </a:t>
            </a:r>
          </a:p>
          <a:p>
            <a:pPr>
              <a:spcAft>
                <a:spcPts val="1800"/>
              </a:spcAft>
            </a:pPr>
            <a:r>
              <a:rPr lang="en-US" dirty="0"/>
              <a:t>Another factor to consider is the size of the tree (i.e. model complexity) each criteria tends to promote. </a:t>
            </a:r>
          </a:p>
          <a:p>
            <a:pPr>
              <a:spcAft>
                <a:spcPts val="1800"/>
              </a:spcAft>
            </a:pPr>
            <a:r>
              <a:rPr lang="en-US" dirty="0"/>
              <a:t>To compare different decision tree models, we need to first discuss </a:t>
            </a:r>
            <a:r>
              <a:rPr lang="en-US" b="1" i="1" dirty="0"/>
              <a:t>stopping conditions</a:t>
            </a:r>
            <a:r>
              <a:rPr lang="en-US" dirty="0"/>
              <a:t>. </a:t>
            </a:r>
          </a:p>
          <a:p>
            <a:pPr>
              <a:spcAft>
                <a:spcPts val="1800"/>
              </a:spcAft>
            </a:pP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spTree>
    <p:extLst>
      <p:ext uri="{BB962C8B-B14F-4D97-AF65-F5344CB8AC3E}">
        <p14:creationId xmlns:p14="http://schemas.microsoft.com/office/powerpoint/2010/main" val="9855690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 &amp; Pruning</a:t>
            </a:r>
          </a:p>
        </p:txBody>
      </p:sp>
      <p:sp>
        <p:nvSpPr>
          <p:cNvPr id="3" name="Slide Number Placeholder 2"/>
          <p:cNvSpPr>
            <a:spLocks noGrp="1"/>
          </p:cNvSpPr>
          <p:nvPr>
            <p:ph type="sldNum" sz="quarter" idx="12"/>
          </p:nvPr>
        </p:nvSpPr>
        <p:spPr/>
        <p:txBody>
          <a:bodyPr/>
          <a:lstStyle/>
          <a:p>
            <a:fld id="{47445CB2-BF6F-6E49-AC61-7BDDE2E02F5B}" type="slidenum">
              <a:rPr lang="en-US" smtClean="0"/>
              <a:t>35</a:t>
            </a:fld>
            <a:endParaRPr lang="en-US"/>
          </a:p>
        </p:txBody>
      </p:sp>
    </p:spTree>
    <p:extLst>
      <p:ext uri="{BB962C8B-B14F-4D97-AF65-F5344CB8AC3E}">
        <p14:creationId xmlns:p14="http://schemas.microsoft.com/office/powerpoint/2010/main" val="1575607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Bias</a:t>
            </a:r>
            <a:endParaRPr lang="en-US" dirty="0">
              <a:effectLst/>
            </a:endParaRPr>
          </a:p>
        </p:txBody>
      </p:sp>
      <p:sp>
        <p:nvSpPr>
          <p:cNvPr id="3" name="Content Placeholder 2"/>
          <p:cNvSpPr>
            <a:spLocks noGrp="1"/>
          </p:cNvSpPr>
          <p:nvPr>
            <p:ph idx="1"/>
          </p:nvPr>
        </p:nvSpPr>
        <p:spPr/>
        <p:txBody>
          <a:bodyPr/>
          <a:lstStyle/>
          <a:p>
            <a:pPr>
              <a:spcAft>
                <a:spcPts val="2400"/>
              </a:spcAft>
            </a:pPr>
            <a:r>
              <a:rPr lang="en-US" dirty="0"/>
              <a:t>If we don’t terminate the decision tree learning algorithm manually, the tree will continue to grow until each region defined by the model possibly contains exactly one training point (and the model attains 100% training accuracy). </a:t>
            </a:r>
          </a:p>
          <a:p>
            <a:pPr>
              <a:spcAft>
                <a:spcPts val="2400"/>
              </a:spcAft>
            </a:pPr>
            <a:r>
              <a:rPr lang="en-US" dirty="0"/>
              <a:t>To prevent this from happening, we can simply stop the algorithm at a particular depth. </a:t>
            </a:r>
          </a:p>
          <a:p>
            <a:pPr>
              <a:spcAft>
                <a:spcPts val="2400"/>
              </a:spcAft>
            </a:pPr>
            <a:r>
              <a:rPr lang="en-US" dirty="0"/>
              <a:t>But how do we determine the appropriate depth?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36</a:t>
            </a:fld>
            <a:endParaRPr lang="en-US"/>
          </a:p>
        </p:txBody>
      </p:sp>
    </p:spTree>
    <p:extLst>
      <p:ext uri="{BB962C8B-B14F-4D97-AF65-F5344CB8AC3E}">
        <p14:creationId xmlns:p14="http://schemas.microsoft.com/office/powerpoint/2010/main" val="448193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Bias</a:t>
            </a:r>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677" y="845449"/>
            <a:ext cx="6984646" cy="265026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677" y="3619164"/>
            <a:ext cx="7041080" cy="2658186"/>
          </a:xfrm>
          <a:prstGeom prst="rect">
            <a:avLst/>
          </a:prstGeom>
        </p:spPr>
      </p:pic>
    </p:spTree>
    <p:extLst>
      <p:ext uri="{BB962C8B-B14F-4D97-AF65-F5344CB8AC3E}">
        <p14:creationId xmlns:p14="http://schemas.microsoft.com/office/powerpoint/2010/main" val="3933000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Bias</a:t>
            </a:r>
            <a:endParaRPr lang="en-US" dirty="0">
              <a:effectLst/>
            </a:endParaRPr>
          </a:p>
        </p:txBody>
      </p:sp>
      <p:sp>
        <p:nvSpPr>
          <p:cNvPr id="3" name="Content Placeholder 2"/>
          <p:cNvSpPr>
            <a:spLocks noGrp="1"/>
          </p:cNvSpPr>
          <p:nvPr>
            <p:ph idx="1"/>
          </p:nvPr>
        </p:nvSpPr>
        <p:spPr>
          <a:xfrm>
            <a:off x="594360" y="983807"/>
            <a:ext cx="10794663" cy="2111143"/>
          </a:xfrm>
        </p:spPr>
        <p:txBody>
          <a:bodyPr/>
          <a:lstStyle/>
          <a:p>
            <a:pPr>
              <a:spcAft>
                <a:spcPts val="400"/>
              </a:spcAft>
            </a:pPr>
            <a:r>
              <a:rPr lang="en-US" sz="2300" dirty="0"/>
              <a:t>We make some observations about our models: </a:t>
            </a:r>
          </a:p>
          <a:p>
            <a:pPr marL="342900" indent="-342900">
              <a:spcAft>
                <a:spcPts val="400"/>
              </a:spcAft>
              <a:buFont typeface="Arial" panose="020B0604020202020204" pitchFamily="34" charset="0"/>
              <a:buChar char="•"/>
            </a:pPr>
            <a:r>
              <a:rPr lang="en-US" sz="2300" b="1" dirty="0"/>
              <a:t>(Bias) </a:t>
            </a:r>
            <a:r>
              <a:rPr lang="en-US" sz="2300" dirty="0"/>
              <a:t>A tree of depth 4 is not a good fit for the training data - it’s unable to capture the nonlinear boundary separating the two classes. </a:t>
            </a:r>
          </a:p>
          <a:p>
            <a:pPr marL="342900" indent="-342900">
              <a:spcAft>
                <a:spcPts val="400"/>
              </a:spcAft>
              <a:buFont typeface="Arial" panose="020B0604020202020204" pitchFamily="34" charset="0"/>
              <a:buChar char="•"/>
            </a:pPr>
            <a:r>
              <a:rPr lang="en-US" sz="2300" b="1" dirty="0"/>
              <a:t>(Bias) </a:t>
            </a:r>
            <a:r>
              <a:rPr lang="en-US" sz="2300" dirty="0"/>
              <a:t>With an extremely high depth, we can obtain a model that correctly classifies all points on the boundary (by zig-zagging around each point). </a:t>
            </a:r>
          </a:p>
          <a:p>
            <a:pPr marL="342900" indent="-342900">
              <a:spcAft>
                <a:spcPts val="400"/>
              </a:spcAft>
              <a:buFont typeface="Arial" panose="020B0604020202020204" pitchFamily="34" charset="0"/>
              <a:buChar char="•"/>
            </a:pPr>
            <a:r>
              <a:rPr lang="en-US" sz="2300" b="1" dirty="0"/>
              <a:t>(Variance) </a:t>
            </a:r>
            <a:r>
              <a:rPr lang="en-US" sz="2300" dirty="0"/>
              <a:t>The tree of depth 4 is robust to slight perturbations in the training data - the square carved out by the model is stable if you move the boundary points a bit. </a:t>
            </a:r>
          </a:p>
          <a:p>
            <a:pPr marL="342900" indent="-342900">
              <a:spcAft>
                <a:spcPts val="400"/>
              </a:spcAft>
              <a:buFont typeface="Arial" panose="020B0604020202020204" pitchFamily="34" charset="0"/>
              <a:buChar char="•"/>
            </a:pPr>
            <a:r>
              <a:rPr lang="en-US" sz="2300" b="1" dirty="0"/>
              <a:t>(Variance) </a:t>
            </a:r>
            <a:r>
              <a:rPr lang="en-US" sz="2300" dirty="0"/>
              <a:t>Trees of high depth are sensitive to perturbations in the training data, especially to changes in the boundary points. </a:t>
            </a:r>
          </a:p>
          <a:p>
            <a:pPr>
              <a:spcAft>
                <a:spcPts val="400"/>
              </a:spcAft>
            </a:pPr>
            <a:r>
              <a:rPr lang="en-US" sz="2300" dirty="0"/>
              <a:t>Not surprisingly, complex trees have low bias (able to capture more complex geometry in the data) but high variance (can over fit). Complex trees are also harder to interpret and more computationally expensive to train. </a:t>
            </a:r>
            <a:endParaRPr lang="en-US" sz="2300"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38</a:t>
            </a:fld>
            <a:endParaRPr lang="en-US"/>
          </a:p>
        </p:txBody>
      </p:sp>
    </p:spTree>
    <p:extLst>
      <p:ext uri="{BB962C8B-B14F-4D97-AF65-F5344CB8AC3E}">
        <p14:creationId xmlns:p14="http://schemas.microsoft.com/office/powerpoint/2010/main" val="25840562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a:t>
            </a:r>
          </a:p>
        </p:txBody>
      </p:sp>
      <p:sp>
        <p:nvSpPr>
          <p:cNvPr id="3" name="Content Placeholder 2"/>
          <p:cNvSpPr>
            <a:spLocks noGrp="1"/>
          </p:cNvSpPr>
          <p:nvPr>
            <p:ph idx="1"/>
          </p:nvPr>
        </p:nvSpPr>
        <p:spPr/>
        <p:txBody>
          <a:bodyPr/>
          <a:lstStyle/>
          <a:p>
            <a:pPr>
              <a:spcAft>
                <a:spcPts val="1200"/>
              </a:spcAft>
            </a:pPr>
            <a:r>
              <a:rPr lang="en-US" sz="2400" dirty="0"/>
              <a:t>Common simple stopping conditions: </a:t>
            </a:r>
          </a:p>
          <a:p>
            <a:pPr marL="342900" indent="-342900">
              <a:spcAft>
                <a:spcPts val="1200"/>
              </a:spcAft>
              <a:buFont typeface="Arial" panose="020B0604020202020204" pitchFamily="34" charset="0"/>
              <a:buChar char="•"/>
            </a:pPr>
            <a:r>
              <a:rPr lang="en-US" sz="2400" dirty="0"/>
              <a:t>Don’t split a region if all instances in the region belong to the same class .</a:t>
            </a:r>
          </a:p>
          <a:p>
            <a:pPr marL="342900" indent="-342900">
              <a:spcAft>
                <a:spcPts val="1200"/>
              </a:spcAft>
              <a:buFont typeface="Arial" panose="020B0604020202020204" pitchFamily="34" charset="0"/>
              <a:buChar char="•"/>
            </a:pPr>
            <a:r>
              <a:rPr lang="en-US" sz="2400" dirty="0"/>
              <a:t>Don’t split a region if the number of instances in the sub-region will fall below pre-defined threshold. </a:t>
            </a:r>
          </a:p>
          <a:p>
            <a:pPr marL="342900" indent="-342900">
              <a:spcAft>
                <a:spcPts val="1200"/>
              </a:spcAft>
              <a:buFont typeface="Arial" panose="020B0604020202020204" pitchFamily="34" charset="0"/>
              <a:buChar char="•"/>
            </a:pPr>
            <a:r>
              <a:rPr lang="en-US" sz="2400" dirty="0"/>
              <a:t>Don’t split a region if the total number of leaves in the tree will exceed pre-defined threshold. </a:t>
            </a:r>
          </a:p>
          <a:p>
            <a:pPr>
              <a:spcAft>
                <a:spcPts val="1200"/>
              </a:spcAft>
            </a:pPr>
            <a:r>
              <a:rPr lang="en-US" sz="2400" dirty="0"/>
              <a:t>The appropriate thresholds can be determined by evaluating the model on a held-out data set or, better yet, via cross-validation.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39</a:t>
            </a:fld>
            <a:endParaRPr lang="en-US"/>
          </a:p>
        </p:txBody>
      </p:sp>
    </p:spTree>
    <p:extLst>
      <p:ext uri="{BB962C8B-B14F-4D97-AF65-F5344CB8AC3E}">
        <p14:creationId xmlns:p14="http://schemas.microsoft.com/office/powerpoint/2010/main" val="3584030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565120"/>
              </a:xfrm>
            </p:spPr>
            <p:txBody>
              <a:bodyPr/>
              <a:lstStyle/>
              <a:p>
                <a:pPr marL="523875" indent="-512763">
                  <a:spcAft>
                    <a:spcPts val="1800"/>
                  </a:spcAft>
                </a:pPr>
                <a:r>
                  <a:rPr lang="en-US" sz="2400" dirty="0"/>
                  <a:t>Recall:</a:t>
                </a:r>
              </a:p>
              <a:p>
                <a:pPr marL="523875">
                  <a:spcAft>
                    <a:spcPts val="1800"/>
                  </a:spcAft>
                </a:pPr>
                <a:r>
                  <a:rPr lang="en-US" sz="2400" b="1" dirty="0"/>
                  <a:t>the decision boundary </a:t>
                </a:r>
                <a:r>
                  <a:rPr lang="en-US" sz="2400" dirty="0"/>
                  <a:t>is defined where the probability of being in class 1 and class 0 are equal, i.e. </a:t>
                </a:r>
                <a:endParaRPr lang="en-US" sz="2400" i="1" dirty="0">
                  <a:latin typeface="Cambria Math" charset="0"/>
                </a:endParaRPr>
              </a:p>
              <a:p>
                <a:pPr marL="523875" algn="ctr">
                  <a:spcAft>
                    <a:spcPts val="1800"/>
                  </a:spcAft>
                </a:pP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𝑌</m:t>
                        </m:r>
                        <m:r>
                          <a:rPr lang="en-US" sz="2400" i="1">
                            <a:latin typeface="Cambria Math" charset="0"/>
                          </a:rPr>
                          <m:t>=1</m:t>
                        </m:r>
                      </m:e>
                    </m:d>
                    <m:r>
                      <a:rPr lang="en-US" sz="2400" i="1">
                        <a:latin typeface="Cambria Math" charset="0"/>
                      </a:rPr>
                      <m:t>=</m:t>
                    </m:r>
                    <m:r>
                      <a:rPr lang="en-US" sz="2400" b="0" i="0" smtClean="0">
                        <a:latin typeface="Cambria Math" charset="0"/>
                      </a:rPr>
                      <m:t>1−</m:t>
                    </m:r>
                    <m:r>
                      <a:rPr lang="en-US" sz="2400" b="0" i="1" smtClean="0">
                        <a:latin typeface="Cambria Math" charset="0"/>
                      </a:rPr>
                      <m:t>𝑃</m:t>
                    </m:r>
                    <m:d>
                      <m:dPr>
                        <m:ctrlPr>
                          <a:rPr lang="en-US" sz="2400" b="0" i="1" smtClean="0">
                            <a:latin typeface="Cambria Math" charset="0"/>
                          </a:rPr>
                        </m:ctrlPr>
                      </m:dPr>
                      <m:e>
                        <m:r>
                          <a:rPr lang="en-US" sz="2400" b="0" i="1" smtClean="0">
                            <a:latin typeface="Cambria Math" charset="0"/>
                          </a:rPr>
                          <m:t>𝑌</m:t>
                        </m:r>
                        <m:r>
                          <a:rPr lang="en-US" sz="2400" b="0" i="1" smtClean="0">
                            <a:latin typeface="Cambria Math" charset="0"/>
                          </a:rPr>
                          <m:t>=1</m:t>
                        </m:r>
                      </m:e>
                    </m:d>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m:t>
                    </m:r>
                    <m:d>
                      <m:dPr>
                        <m:ctrlPr>
                          <a:rPr lang="en-US" sz="2400" b="0" i="1" smtClean="0">
                            <a:latin typeface="Cambria Math"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𝑌</m:t>
                        </m:r>
                        <m:r>
                          <a:rPr lang="en-US" sz="2400" b="0" i="1"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=0.5</m:t>
                    </m:r>
                  </m:oMath>
                </a14:m>
                <a:r>
                  <a:rPr lang="en-US" sz="2400" dirty="0"/>
                  <a:t>, </a:t>
                </a:r>
              </a:p>
              <a:p>
                <a:pPr marL="523875">
                  <a:spcAft>
                    <a:spcPts val="1800"/>
                  </a:spcAft>
                </a:pPr>
                <a:r>
                  <a:rPr lang="en-US" sz="2400" dirty="0"/>
                  <a:t>Which is equivalent to when the </a:t>
                </a:r>
                <a:r>
                  <a:rPr lang="en-US" sz="2400" dirty="0">
                    <a:latin typeface="Courier" charset="0"/>
                    <a:ea typeface="Courier" charset="0"/>
                    <a:cs typeface="Courier" charset="0"/>
                  </a:rPr>
                  <a:t>log-odds=0</a:t>
                </a:r>
                <a:r>
                  <a:rPr lang="en-US" sz="2400" dirty="0"/>
                  <a:t>:  </a:t>
                </a:r>
                <a:endParaRPr lang="en-US" sz="2400" b="1" i="1" dirty="0">
                  <a:latin typeface="Cambria Math" charset="0"/>
                </a:endParaRPr>
              </a:p>
              <a:p>
                <a:pPr marL="523875" algn="ctr">
                  <a:spcAft>
                    <a:spcPts val="1800"/>
                  </a:spcAft>
                </a:pPr>
                <a14:m>
                  <m:oMath xmlns:m="http://schemas.openxmlformats.org/officeDocument/2006/math">
                    <m:r>
                      <a:rPr lang="en-US" sz="2400" b="1" i="1">
                        <a:latin typeface="Cambria Math" charset="0"/>
                      </a:rPr>
                      <m:t>𝒙</m:t>
                    </m:r>
                    <m:r>
                      <a:rPr lang="en-US" sz="2400" i="1">
                        <a:latin typeface="Cambria Math" charset="0"/>
                      </a:rPr>
                      <m:t>𝛽</m:t>
                    </m:r>
                    <m:r>
                      <a:rPr lang="en-US" sz="2400" i="1">
                        <a:latin typeface="Cambria Math" charset="0"/>
                      </a:rPr>
                      <m:t>=0</m:t>
                    </m:r>
                    <m:r>
                      <a:rPr lang="en-US" sz="2400">
                        <a:latin typeface="Cambria Math" charset="0"/>
                      </a:rPr>
                      <m:t>,</m:t>
                    </m:r>
                  </m:oMath>
                </a14:m>
                <a:r>
                  <a:rPr lang="en-US" sz="2400" dirty="0"/>
                  <a:t> </a:t>
                </a:r>
              </a:p>
              <a:p>
                <a:pPr marL="523875">
                  <a:spcAft>
                    <a:spcPts val="1800"/>
                  </a:spcAft>
                </a:pPr>
                <a:r>
                  <a:rPr lang="en-US" sz="2400" dirty="0"/>
                  <a:t>this equation defines a line or a hyperplane. </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565120"/>
              </a:xfrm>
              <a:blipFill>
                <a:blip r:embed="rId2"/>
                <a:stretch>
                  <a:fillRect l="-737" t="-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2556947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dirty="0"/>
                  <a:t>More restrictive stopping conditions: </a:t>
                </a:r>
              </a:p>
              <a:p>
                <a:pPr marL="342900" indent="-342900">
                  <a:spcAft>
                    <a:spcPts val="1200"/>
                  </a:spcAft>
                  <a:buFont typeface="Arial" panose="020B0604020202020204" pitchFamily="34" charset="0"/>
                  <a:buChar char="•"/>
                </a:pPr>
                <a:r>
                  <a:rPr lang="en-US" dirty="0"/>
                  <a:t>Don’t split a region if the class distribution of the training points inside the region are independent of the predictors </a:t>
                </a:r>
              </a:p>
              <a:p>
                <a:pPr marL="342900" indent="-342900">
                  <a:spcAft>
                    <a:spcPts val="1200"/>
                  </a:spcAft>
                  <a:buFont typeface="Arial" panose="020B0604020202020204" pitchFamily="34" charset="0"/>
                  <a:buChar char="•"/>
                </a:pPr>
                <a:r>
                  <a:rPr lang="en-US" dirty="0"/>
                  <a:t>Compute the gain in purity, information or reduction in entropy of splitting a region </a:t>
                </a:r>
                <a:r>
                  <a:rPr lang="en-US" i="1" dirty="0"/>
                  <a:t>R </a:t>
                </a:r>
                <a:r>
                  <a:rPr lang="en-US" dirty="0"/>
                  <a:t>into </a:t>
                </a:r>
                <a:r>
                  <a:rPr lang="en-US" i="1" dirty="0"/>
                  <a:t>R</a:t>
                </a:r>
                <a:r>
                  <a:rPr lang="en-US" baseline="-25000" dirty="0"/>
                  <a:t>1</a:t>
                </a:r>
                <a:r>
                  <a:rPr lang="en-US" dirty="0"/>
                  <a:t> and </a:t>
                </a:r>
                <a:r>
                  <a:rPr lang="en-US" i="1" dirty="0"/>
                  <a:t>R</a:t>
                </a:r>
                <a:r>
                  <a:rPr lang="en-US" baseline="-25000" dirty="0"/>
                  <a:t>2</a:t>
                </a:r>
                <a:r>
                  <a:rPr lang="en-US" i="1" dirty="0"/>
                  <a:t>:</a:t>
                </a:r>
              </a:p>
              <a:p>
                <a:pPr algn="ctr">
                  <a:spcAft>
                    <a:spcPts val="1200"/>
                  </a:spcAft>
                </a:pPr>
                <a14:m>
                  <m:oMath xmlns:m="http://schemas.openxmlformats.org/officeDocument/2006/math">
                    <m:r>
                      <a:rPr lang="en-US" b="0" i="1" smtClean="0">
                        <a:latin typeface="Cambria Math" charset="0"/>
                      </a:rPr>
                      <m:t>𝐺𝑎𝑖𝑛</m:t>
                    </m:r>
                    <m:d>
                      <m:dPr>
                        <m:ctrlPr>
                          <a:rPr lang="en-US" b="0" i="1" smtClean="0">
                            <a:latin typeface="Cambria Math" charset="0"/>
                          </a:rPr>
                        </m:ctrlPr>
                      </m:dPr>
                      <m:e>
                        <m:r>
                          <a:rPr lang="en-US" b="0" i="1" smtClean="0">
                            <a:latin typeface="Cambria Math" charset="0"/>
                          </a:rPr>
                          <m:t>𝑅</m:t>
                        </m:r>
                      </m:e>
                    </m:d>
                    <m:r>
                      <a:rPr lang="en-US" b="0" i="1" smtClean="0">
                        <a:latin typeface="Cambria Math" charset="0"/>
                      </a:rPr>
                      <m:t>=</m:t>
                    </m:r>
                    <m:r>
                      <m:rPr>
                        <m:sty m:val="p"/>
                      </m:rPr>
                      <a:rPr lang="el-GR" b="0" i="1" smtClean="0">
                        <a:latin typeface="Cambria Math" charset="0"/>
                        <a:ea typeface="Cambria Math" charset="0"/>
                        <a:cs typeface="Cambria Math" charset="0"/>
                      </a:rPr>
                      <m:t>Δ</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𝑅</m:t>
                        </m:r>
                      </m:e>
                    </m:d>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𝑚</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𝑅</m:t>
                        </m:r>
                      </m:e>
                    </m:d>
                    <m:r>
                      <a:rPr lang="en-US" b="0" i="1" smtClean="0">
                        <a:latin typeface="Cambria Math" charset="0"/>
                        <a:ea typeface="Cambria Math" charset="0"/>
                        <a:cs typeface="Cambria Math" charset="0"/>
                      </a:rPr>
                      <m:t>−</m:t>
                    </m:r>
                    <m:f>
                      <m:fPr>
                        <m:ctrlPr>
                          <a:rPr lang="mr-IN" i="1">
                            <a:latin typeface="Cambria Math" charset="0"/>
                            <a:ea typeface="Cambria Math" charset="0"/>
                            <a:cs typeface="Cambria Math" charset="0"/>
                          </a:rPr>
                        </m:ctrlPr>
                      </m:fPr>
                      <m:num>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𝑁</m:t>
                            </m:r>
                          </m:e>
                          <m:sub>
                            <m:r>
                              <a:rPr lang="en-US" i="1">
                                <a:latin typeface="Cambria Math" charset="0"/>
                                <a:ea typeface="Cambria Math" charset="0"/>
                                <a:cs typeface="Cambria Math" charset="0"/>
                              </a:rPr>
                              <m:t>1</m:t>
                            </m:r>
                          </m:sub>
                        </m:sSub>
                      </m:num>
                      <m:den>
                        <m:r>
                          <a:rPr lang="en-US" i="1">
                            <a:latin typeface="Cambria Math" charset="0"/>
                            <a:ea typeface="Cambria Math" charset="0"/>
                            <a:cs typeface="Cambria Math" charset="0"/>
                          </a:rPr>
                          <m:t>𝑁</m:t>
                        </m:r>
                      </m:den>
                    </m:f>
                    <m:r>
                      <a:rPr lang="en-US" b="0" i="1" smtClean="0">
                        <a:latin typeface="Cambria Math" charset="0"/>
                        <a:ea typeface="Cambria Math" charset="0"/>
                        <a:cs typeface="Cambria Math" charset="0"/>
                      </a:rPr>
                      <m:t>𝑚</m:t>
                    </m:r>
                    <m:d>
                      <m:dPr>
                        <m:ctrlPr>
                          <a:rPr lang="en-US" b="0" i="1" smtClean="0">
                            <a:latin typeface="Cambria Math" charset="0"/>
                            <a:ea typeface="Cambria Math" charset="0"/>
                            <a:cs typeface="Cambria Math" charset="0"/>
                          </a:rPr>
                        </m:ctrlPr>
                      </m:dPr>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𝑅</m:t>
                            </m:r>
                          </m:e>
                          <m:sub>
                            <m:r>
                              <a:rPr lang="en-US" b="0" i="1" smtClean="0">
                                <a:latin typeface="Cambria Math" charset="0"/>
                                <a:ea typeface="Cambria Math" charset="0"/>
                                <a:cs typeface="Cambria Math" charset="0"/>
                              </a:rPr>
                              <m:t>1</m:t>
                            </m:r>
                          </m:sub>
                        </m:sSub>
                      </m:e>
                    </m:d>
                    <m:r>
                      <a:rPr lang="en-US" b="0" i="1" smtClean="0">
                        <a:latin typeface="Cambria Math" charset="0"/>
                        <a:ea typeface="Cambria Math" charset="0"/>
                        <a:cs typeface="Cambria Math" charset="0"/>
                      </a:rPr>
                      <m:t>−</m:t>
                    </m:r>
                    <m:f>
                      <m:fPr>
                        <m:ctrlPr>
                          <a:rPr lang="mr-IN" i="1">
                            <a:latin typeface="Cambria Math" charset="0"/>
                            <a:ea typeface="Cambria Math" charset="0"/>
                            <a:cs typeface="Cambria Math" charset="0"/>
                          </a:rPr>
                        </m:ctrlPr>
                      </m:fPr>
                      <m:num>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𝑁</m:t>
                            </m:r>
                          </m:e>
                          <m:sub>
                            <m:r>
                              <a:rPr lang="en-US" b="0" i="1" smtClean="0">
                                <a:latin typeface="Cambria Math" charset="0"/>
                                <a:ea typeface="Cambria Math" charset="0"/>
                                <a:cs typeface="Cambria Math" charset="0"/>
                              </a:rPr>
                              <m:t>2</m:t>
                            </m:r>
                          </m:sub>
                        </m:sSub>
                      </m:num>
                      <m:den>
                        <m:r>
                          <a:rPr lang="en-US" i="1">
                            <a:latin typeface="Cambria Math" charset="0"/>
                            <a:ea typeface="Cambria Math" charset="0"/>
                            <a:cs typeface="Cambria Math" charset="0"/>
                          </a:rPr>
                          <m:t>𝑁</m:t>
                        </m:r>
                      </m:den>
                    </m:f>
                    <m:r>
                      <a:rPr lang="en-US" b="0" i="1" smtClean="0">
                        <a:latin typeface="Cambria Math" charset="0"/>
                        <a:ea typeface="Cambria Math" charset="0"/>
                        <a:cs typeface="Cambria Math" charset="0"/>
                      </a:rPr>
                      <m:t>𝑚</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𝑅</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oMath>
                </a14:m>
                <a:r>
                  <a:rPr lang="en-US" dirty="0"/>
                  <a:t> </a:t>
                </a:r>
              </a:p>
              <a:p>
                <a:pPr>
                  <a:spcAft>
                    <a:spcPts val="1200"/>
                  </a:spcAft>
                </a:pPr>
                <a:r>
                  <a:rPr lang="en-US" dirty="0"/>
                  <a:t>where </a:t>
                </a:r>
                <a:r>
                  <a:rPr lang="en-US" i="1" dirty="0"/>
                  <a:t>m</a:t>
                </a:r>
                <a:r>
                  <a:rPr lang="en-US" dirty="0"/>
                  <a:t> is a metric like the Gini Index or entropy. Don’t split if the gain is less than some pre-defined threshold. </a:t>
                </a:r>
              </a:p>
              <a:p>
                <a:pPr>
                  <a:spcAft>
                    <a:spcPts val="1200"/>
                  </a:spcAft>
                </a:pP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29" t="-2994" b="-12814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40</a:t>
            </a:fld>
            <a:endParaRPr lang="en-US"/>
          </a:p>
        </p:txBody>
      </p:sp>
    </p:spTree>
    <p:extLst>
      <p:ext uri="{BB962C8B-B14F-4D97-AF65-F5344CB8AC3E}">
        <p14:creationId xmlns:p14="http://schemas.microsoft.com/office/powerpoint/2010/main" val="3080441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to Using Stopping Conditions</a:t>
            </a:r>
          </a:p>
        </p:txBody>
      </p:sp>
      <p:sp>
        <p:nvSpPr>
          <p:cNvPr id="3" name="Content Placeholder 2"/>
          <p:cNvSpPr>
            <a:spLocks noGrp="1"/>
          </p:cNvSpPr>
          <p:nvPr>
            <p:ph idx="1"/>
          </p:nvPr>
        </p:nvSpPr>
        <p:spPr>
          <a:xfrm>
            <a:off x="833415" y="1177758"/>
            <a:ext cx="10327008" cy="4415322"/>
          </a:xfrm>
        </p:spPr>
        <p:txBody>
          <a:bodyPr/>
          <a:lstStyle/>
          <a:p>
            <a:pPr>
              <a:spcAft>
                <a:spcPts val="1200"/>
              </a:spcAft>
            </a:pPr>
            <a:r>
              <a:rPr lang="en-US" dirty="0"/>
              <a:t>What is the major issue with pre-specifying a stopping condition?</a:t>
            </a:r>
          </a:p>
          <a:p>
            <a:pPr marL="1200120" lvl="1" indent="-457200">
              <a:spcAft>
                <a:spcPts val="1200"/>
              </a:spcAft>
              <a:buFont typeface="Arial" panose="020B0604020202020204" pitchFamily="34" charset="0"/>
              <a:buChar char="•"/>
            </a:pPr>
            <a:r>
              <a:rPr lang="en-US" sz="2800" dirty="0"/>
              <a:t>you may stop too early or stop too late.</a:t>
            </a:r>
          </a:p>
          <a:p>
            <a:pPr>
              <a:spcAft>
                <a:spcPts val="1200"/>
              </a:spcAft>
            </a:pPr>
            <a:r>
              <a:rPr lang="en-US" dirty="0">
                <a:effectLst/>
              </a:rPr>
              <a:t>How can we fix this issue?</a:t>
            </a:r>
            <a:endParaRPr lang="en-US" dirty="0"/>
          </a:p>
          <a:p>
            <a:pPr marL="1200120" lvl="1" indent="-457200">
              <a:spcAft>
                <a:spcPts val="1200"/>
              </a:spcAft>
              <a:buFont typeface="Arial" panose="020B0604020202020204" pitchFamily="34" charset="0"/>
              <a:buChar char="•"/>
            </a:pPr>
            <a:r>
              <a:rPr lang="en-US" sz="2800" dirty="0">
                <a:effectLst/>
              </a:rPr>
              <a:t>choose several stopping criterion (set minimal Gain(R) at various levels) and cross-validate which is the best.</a:t>
            </a:r>
          </a:p>
          <a:p>
            <a:pPr>
              <a:spcAft>
                <a:spcPts val="1200"/>
              </a:spcAft>
            </a:pPr>
            <a:r>
              <a:rPr lang="en-US" dirty="0"/>
              <a:t>What is an alternative approach to this issue?</a:t>
            </a:r>
          </a:p>
          <a:p>
            <a:pPr marL="1200120" lvl="1" indent="-457200">
              <a:spcAft>
                <a:spcPts val="1200"/>
              </a:spcAft>
              <a:buFont typeface="Arial" panose="020B0604020202020204" pitchFamily="34" charset="0"/>
              <a:buChar char="•"/>
            </a:pPr>
            <a:r>
              <a:rPr lang="en-US" sz="2800" dirty="0">
                <a:effectLst/>
              </a:rPr>
              <a:t>Don’t stop.  Instead prune back!</a:t>
            </a:r>
          </a:p>
        </p:txBody>
      </p:sp>
      <p:sp>
        <p:nvSpPr>
          <p:cNvPr id="4" name="Slide Number Placeholder 3"/>
          <p:cNvSpPr>
            <a:spLocks noGrp="1"/>
          </p:cNvSpPr>
          <p:nvPr>
            <p:ph type="sldNum" sz="quarter" idx="12"/>
          </p:nvPr>
        </p:nvSpPr>
        <p:spPr/>
        <p:txBody>
          <a:bodyPr/>
          <a:lstStyle/>
          <a:p>
            <a:fld id="{47445CB2-BF6F-6E49-AC61-7BDDE2E02F5B}" type="slidenum">
              <a:rPr lang="en-US" smtClean="0"/>
              <a:t>41</a:t>
            </a:fld>
            <a:endParaRPr lang="en-US"/>
          </a:p>
        </p:txBody>
      </p:sp>
    </p:spTree>
    <p:extLst>
      <p:ext uri="{BB962C8B-B14F-4D97-AF65-F5344CB8AC3E}">
        <p14:creationId xmlns:p14="http://schemas.microsoft.com/office/powerpoint/2010/main" val="172557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3" name="Content Placeholder 2"/>
          <p:cNvSpPr>
            <a:spLocks noGrp="1"/>
          </p:cNvSpPr>
          <p:nvPr>
            <p:ph idx="1"/>
          </p:nvPr>
        </p:nvSpPr>
        <p:spPr/>
        <p:txBody>
          <a:bodyPr/>
          <a:lstStyle/>
          <a:p>
            <a:r>
              <a:rPr lang="en-US" dirty="0">
                <a:effectLst/>
              </a:rPr>
              <a:t>as</a:t>
            </a:r>
          </a:p>
        </p:txBody>
      </p:sp>
      <p:sp>
        <p:nvSpPr>
          <p:cNvPr id="9" name="Slide Number Placeholder 8"/>
          <p:cNvSpPr>
            <a:spLocks noGrp="1"/>
          </p:cNvSpPr>
          <p:nvPr>
            <p:ph type="sldNum" sz="quarter" idx="12"/>
          </p:nvPr>
        </p:nvSpPr>
        <p:spPr/>
        <p:txBody>
          <a:bodyPr/>
          <a:lstStyle/>
          <a:p>
            <a:fld id="{47445CB2-BF6F-6E49-AC61-7BDDE2E02F5B}" type="slidenum">
              <a:rPr lang="en-US" smtClean="0"/>
              <a:t>42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914400"/>
            <a:ext cx="10040775" cy="5029200"/>
          </a:xfrm>
          <a:prstGeom prst="rect">
            <a:avLst/>
          </a:prstGeom>
        </p:spPr>
      </p:pic>
    </p:spTree>
    <p:extLst>
      <p:ext uri="{BB962C8B-B14F-4D97-AF65-F5344CB8AC3E}">
        <p14:creationId xmlns:p14="http://schemas.microsoft.com/office/powerpoint/2010/main" val="101773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3" name="Content Placeholder 2"/>
          <p:cNvSpPr>
            <a:spLocks noGrp="1"/>
          </p:cNvSpPr>
          <p:nvPr>
            <p:ph idx="1"/>
          </p:nvPr>
        </p:nvSpPr>
        <p:spPr/>
        <p:txBody>
          <a:bodyPr/>
          <a:lstStyle/>
          <a:p>
            <a:r>
              <a:rPr lang="en-US" dirty="0">
                <a:effectLst/>
              </a:rPr>
              <a:t>as</a:t>
            </a:r>
          </a:p>
        </p:txBody>
      </p:sp>
      <p:sp>
        <p:nvSpPr>
          <p:cNvPr id="9" name="Slide Number Placeholder 8"/>
          <p:cNvSpPr>
            <a:spLocks noGrp="1"/>
          </p:cNvSpPr>
          <p:nvPr>
            <p:ph type="sldNum" sz="quarter" idx="12"/>
          </p:nvPr>
        </p:nvSpPr>
        <p:spPr/>
        <p:txBody>
          <a:bodyPr/>
          <a:lstStyle/>
          <a:p>
            <a:fld id="{47445CB2-BF6F-6E49-AC61-7BDDE2E02F5B}" type="slidenum">
              <a:rPr lang="en-US" smtClean="0"/>
              <a:t>43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914400"/>
            <a:ext cx="10925937" cy="5029200"/>
          </a:xfrm>
          <a:prstGeom prst="rect">
            <a:avLst/>
          </a:prstGeom>
        </p:spPr>
      </p:pic>
    </p:spTree>
    <p:extLst>
      <p:ext uri="{BB962C8B-B14F-4D97-AF65-F5344CB8AC3E}">
        <p14:creationId xmlns:p14="http://schemas.microsoft.com/office/powerpoint/2010/main" val="1340043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3" name="Content Placeholder 2"/>
          <p:cNvSpPr>
            <a:spLocks noGrp="1"/>
          </p:cNvSpPr>
          <p:nvPr>
            <p:ph idx="1"/>
          </p:nvPr>
        </p:nvSpPr>
        <p:spPr/>
        <p:txBody>
          <a:bodyPr/>
          <a:lstStyle/>
          <a:p>
            <a:r>
              <a:rPr lang="en-US" dirty="0">
                <a:effectLst/>
              </a:rPr>
              <a:t>as</a:t>
            </a:r>
          </a:p>
        </p:txBody>
      </p:sp>
      <p:sp>
        <p:nvSpPr>
          <p:cNvPr id="9" name="Slide Number Placeholder 8"/>
          <p:cNvSpPr>
            <a:spLocks noGrp="1"/>
          </p:cNvSpPr>
          <p:nvPr>
            <p:ph type="sldNum" sz="quarter" idx="12"/>
          </p:nvPr>
        </p:nvSpPr>
        <p:spPr/>
        <p:txBody>
          <a:bodyPr/>
          <a:lstStyle/>
          <a:p>
            <a:fld id="{47445CB2-BF6F-6E49-AC61-7BDDE2E02F5B}" type="slidenum">
              <a:rPr lang="en-US" smtClean="0"/>
              <a:t>44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531" y="1032641"/>
            <a:ext cx="10040775" cy="5029200"/>
          </a:xfrm>
          <a:prstGeom prst="rect">
            <a:avLst/>
          </a:prstGeom>
        </p:spPr>
      </p:pic>
      <p:cxnSp>
        <p:nvCxnSpPr>
          <p:cNvPr id="6" name="Straight Connector 5">
            <a:extLst>
              <a:ext uri="{FF2B5EF4-FFF2-40B4-BE49-F238E27FC236}">
                <a16:creationId xmlns="" xmlns:a16="http://schemas.microsoft.com/office/drawing/2014/main" id="{A17F2B22-57C0-0E49-800F-5836EF64385B}"/>
              </a:ext>
            </a:extLst>
          </p:cNvPr>
          <p:cNvCxnSpPr>
            <a:cxnSpLocks/>
          </p:cNvCxnSpPr>
          <p:nvPr/>
        </p:nvCxnSpPr>
        <p:spPr>
          <a:xfrm>
            <a:off x="8544910" y="3547241"/>
            <a:ext cx="2410265" cy="2396359"/>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 xmlns:a16="http://schemas.microsoft.com/office/drawing/2014/main" id="{DC2B3E48-C2E7-F948-8472-F1A1F719ADAB}"/>
              </a:ext>
            </a:extLst>
          </p:cNvPr>
          <p:cNvCxnSpPr>
            <a:cxnSpLocks/>
          </p:cNvCxnSpPr>
          <p:nvPr/>
        </p:nvCxnSpPr>
        <p:spPr>
          <a:xfrm flipH="1">
            <a:off x="8544910" y="3547241"/>
            <a:ext cx="2410265" cy="2396359"/>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 xmlns:a16="http://schemas.microsoft.com/office/drawing/2014/main" id="{916D20CA-5260-5543-B3A3-7D32B42E6BC0}"/>
              </a:ext>
            </a:extLst>
          </p:cNvPr>
          <p:cNvSpPr/>
          <p:nvPr/>
        </p:nvSpPr>
        <p:spPr>
          <a:xfrm>
            <a:off x="8544910" y="3547241"/>
            <a:ext cx="2410266" cy="2396359"/>
          </a:xfrm>
          <a:prstGeom prst="rect">
            <a:avLst/>
          </a:prstGeom>
          <a:noFill/>
          <a:ln w="152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0E7A4177-10CE-3A41-8110-CDDF33634B26}"/>
              </a:ext>
            </a:extLst>
          </p:cNvPr>
          <p:cNvSpPr/>
          <p:nvPr/>
        </p:nvSpPr>
        <p:spPr>
          <a:xfrm>
            <a:off x="1102654" y="4652618"/>
            <a:ext cx="2271167" cy="1290982"/>
          </a:xfrm>
          <a:prstGeom prst="rect">
            <a:avLst/>
          </a:prstGeom>
          <a:noFill/>
          <a:ln w="152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 xmlns:a16="http://schemas.microsoft.com/office/drawing/2014/main" id="{EEE0A09E-F1F1-F646-A429-1CE93596C9A8}"/>
              </a:ext>
            </a:extLst>
          </p:cNvPr>
          <p:cNvCxnSpPr>
            <a:cxnSpLocks/>
          </p:cNvCxnSpPr>
          <p:nvPr/>
        </p:nvCxnSpPr>
        <p:spPr>
          <a:xfrm>
            <a:off x="1102654" y="4652618"/>
            <a:ext cx="2284142" cy="1290982"/>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 xmlns:a16="http://schemas.microsoft.com/office/drawing/2014/main" id="{FAF28A65-F637-F24E-BAF1-6D35A19FE8D3}"/>
              </a:ext>
            </a:extLst>
          </p:cNvPr>
          <p:cNvCxnSpPr>
            <a:cxnSpLocks/>
          </p:cNvCxnSpPr>
          <p:nvPr/>
        </p:nvCxnSpPr>
        <p:spPr>
          <a:xfrm flipH="1">
            <a:off x="1102655" y="4652618"/>
            <a:ext cx="2271166" cy="1290982"/>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747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9" name="Slide Number Placeholder 8"/>
          <p:cNvSpPr>
            <a:spLocks noGrp="1"/>
          </p:cNvSpPr>
          <p:nvPr>
            <p:ph type="sldNum" sz="quarter" idx="12"/>
          </p:nvPr>
        </p:nvSpPr>
        <p:spPr/>
        <p:txBody>
          <a:bodyPr/>
          <a:lstStyle/>
          <a:p>
            <a:fld id="{47445CB2-BF6F-6E49-AC61-7BDDE2E02F5B}" type="slidenum">
              <a:rPr lang="en-US" smtClean="0"/>
              <a:t>45</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232" y="1431067"/>
            <a:ext cx="8637373" cy="4858522"/>
          </a:xfrm>
          <a:prstGeom prst="rect">
            <a:avLst/>
          </a:prstGeom>
        </p:spPr>
      </p:pic>
    </p:spTree>
    <p:extLst>
      <p:ext uri="{BB962C8B-B14F-4D97-AF65-F5344CB8AC3E}">
        <p14:creationId xmlns:p14="http://schemas.microsoft.com/office/powerpoint/2010/main" val="3013350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500"/>
                  </a:spcAft>
                </a:pPr>
                <a:r>
                  <a:rPr lang="en-US" sz="2400" dirty="0"/>
                  <a:t>Rather than preventing a complex tree from growing, we can obtain a simpler tree by ‘pruning’ a complex one. </a:t>
                </a:r>
              </a:p>
              <a:p>
                <a:pPr>
                  <a:spcAft>
                    <a:spcPts val="1500"/>
                  </a:spcAft>
                </a:pPr>
                <a:r>
                  <a:rPr lang="en-US" sz="2400" dirty="0"/>
                  <a:t>There are many method of pruning, a common one is </a:t>
                </a:r>
                <a:r>
                  <a:rPr lang="en-US" sz="2400" b="1" i="1" dirty="0"/>
                  <a:t>cost complexity pruning</a:t>
                </a:r>
                <a:r>
                  <a:rPr lang="en-US" sz="2400" dirty="0"/>
                  <a:t>, where by we select from a array of smaller subtrees of the full model that optimizes a balance of performance and efficiency. </a:t>
                </a:r>
              </a:p>
              <a:p>
                <a:pPr>
                  <a:spcAft>
                    <a:spcPts val="1500"/>
                  </a:spcAft>
                </a:pPr>
                <a:r>
                  <a:rPr lang="en-US" sz="2400" dirty="0"/>
                  <a:t>That is, we measure</a:t>
                </a:r>
              </a:p>
              <a:p>
                <a:pPr>
                  <a:spcBef>
                    <a:spcPts val="624"/>
                  </a:spcBef>
                  <a:spcAft>
                    <a:spcPts val="2700"/>
                  </a:spcAft>
                </a:pPr>
                <a14:m>
                  <m:oMathPara xmlns:m="http://schemas.openxmlformats.org/officeDocument/2006/math">
                    <m:oMathParaPr>
                      <m:jc m:val="centerGroup"/>
                    </m:oMathParaPr>
                    <m:oMath xmlns:m="http://schemas.openxmlformats.org/officeDocument/2006/math">
                      <m:r>
                        <a:rPr lang="en-US" sz="2400" b="0" i="1" smtClean="0">
                          <a:latin typeface="Cambria Math" charset="0"/>
                        </a:rPr>
                        <m:t>𝐶</m:t>
                      </m:r>
                      <m:d>
                        <m:dPr>
                          <m:ctrlPr>
                            <a:rPr lang="en-US" sz="2400" b="0" i="1" smtClean="0">
                              <a:latin typeface="Cambria Math" charset="0"/>
                            </a:rPr>
                          </m:ctrlPr>
                        </m:dPr>
                        <m:e>
                          <m:r>
                            <a:rPr lang="en-US" sz="2400" b="0" i="1" smtClean="0">
                              <a:latin typeface="Cambria Math" charset="0"/>
                            </a:rPr>
                            <m:t>𝑇</m:t>
                          </m:r>
                        </m:e>
                      </m:d>
                      <m:r>
                        <a:rPr lang="en-US" sz="2400" b="0" i="1" smtClean="0">
                          <a:latin typeface="Cambria Math" charset="0"/>
                        </a:rPr>
                        <m:t>=</m:t>
                      </m:r>
                      <m:r>
                        <a:rPr lang="en-US" sz="2400" b="0" i="1" smtClean="0">
                          <a:latin typeface="Cambria Math" charset="0"/>
                        </a:rPr>
                        <m:t>𝐸𝑟𝑟𝑜𝑟</m:t>
                      </m:r>
                      <m:d>
                        <m:dPr>
                          <m:ctrlPr>
                            <a:rPr lang="en-US" sz="2400" b="0" i="1" smtClean="0">
                              <a:latin typeface="Cambria Math" charset="0"/>
                            </a:rPr>
                          </m:ctrlPr>
                        </m:dPr>
                        <m:e>
                          <m:r>
                            <a:rPr lang="en-US" sz="2400" b="0" i="1" smtClean="0">
                              <a:latin typeface="Cambria Math" charset="0"/>
                            </a:rPr>
                            <m:t>𝑇</m:t>
                          </m:r>
                        </m:e>
                      </m:d>
                      <m:r>
                        <a:rPr lang="en-US" sz="2400" b="0" i="1" smtClean="0">
                          <a:latin typeface="Cambria Math" charset="0"/>
                        </a:rPr>
                        <m:t>+</m:t>
                      </m:r>
                      <m:r>
                        <a:rPr lang="en-US" sz="2400" b="0" i="1" smtClean="0">
                          <a:latin typeface="Cambria Math" charset="0"/>
                          <a:ea typeface="Cambria Math" charset="0"/>
                          <a:cs typeface="Cambria Math" charset="0"/>
                        </a:rPr>
                        <m:t>𝛼</m:t>
                      </m:r>
                      <m:d>
                        <m:dPr>
                          <m:begChr m:val="|"/>
                          <m:endChr m:val="|"/>
                          <m:ctrlPr>
                            <a:rPr lang="en-US" sz="2400" b="0" i="1" smtClean="0">
                              <a:latin typeface="Cambria Math" charset="0"/>
                              <a:ea typeface="Cambria Math" charset="0"/>
                              <a:cs typeface="Cambria Math" charset="0"/>
                            </a:rPr>
                          </m:ctrlPr>
                        </m:dPr>
                        <m:e>
                          <m:r>
                            <a:rPr lang="en-US" sz="2400" b="0" i="1" smtClean="0">
                              <a:latin typeface="Cambria Math" charset="0"/>
                              <a:ea typeface="Cambria Math" charset="0"/>
                              <a:cs typeface="Cambria Math" charset="0"/>
                            </a:rPr>
                            <m:t>𝑇</m:t>
                          </m:r>
                        </m:e>
                      </m:d>
                    </m:oMath>
                  </m:oMathPara>
                </a14:m>
                <a:endParaRPr lang="en-US" sz="2400" b="0" dirty="0">
                  <a:ea typeface="Cambria Math" charset="0"/>
                  <a:cs typeface="Cambria Math" charset="0"/>
                </a:endParaRPr>
              </a:p>
              <a:p>
                <a:pPr>
                  <a:spcBef>
                    <a:spcPts val="624"/>
                  </a:spcBef>
                  <a:spcAft>
                    <a:spcPts val="2700"/>
                  </a:spcAft>
                </a:pPr>
                <a:r>
                  <a:rPr lang="en-US" sz="2400" dirty="0"/>
                  <a:t>where </a:t>
                </a:r>
                <a:r>
                  <a:rPr lang="en-US" sz="2400" i="1" dirty="0"/>
                  <a:t>T </a:t>
                </a:r>
                <a:r>
                  <a:rPr lang="en-US" sz="2400" dirty="0"/>
                  <a:t>is a decision (sub) tree, </a:t>
                </a:r>
                <a14:m>
                  <m:oMath xmlns:m="http://schemas.openxmlformats.org/officeDocument/2006/math">
                    <m:d>
                      <m:dPr>
                        <m:begChr m:val="|"/>
                        <m:endChr m:val="|"/>
                        <m:ctrlPr>
                          <a:rPr lang="en-US" sz="2400" i="1">
                            <a:latin typeface="Cambria Math" charset="0"/>
                            <a:ea typeface="Cambria Math" charset="0"/>
                            <a:cs typeface="Cambria Math" charset="0"/>
                          </a:rPr>
                        </m:ctrlPr>
                      </m:dPr>
                      <m:e>
                        <m:r>
                          <a:rPr lang="en-US" sz="2400" i="1">
                            <a:latin typeface="Cambria Math" charset="0"/>
                            <a:ea typeface="Cambria Math" charset="0"/>
                            <a:cs typeface="Cambria Math" charset="0"/>
                          </a:rPr>
                          <m:t>𝑇</m:t>
                        </m:r>
                      </m:e>
                    </m:d>
                  </m:oMath>
                </a14:m>
                <a:r>
                  <a:rPr lang="en-US" sz="2400" dirty="0"/>
                  <a:t> is the number of leaves in the tree and </a:t>
                </a:r>
                <a14:m>
                  <m:oMath xmlns:m="http://schemas.openxmlformats.org/officeDocument/2006/math">
                    <m:r>
                      <a:rPr lang="en-US" sz="2400" i="1">
                        <a:latin typeface="Cambria Math" charset="0"/>
                        <a:ea typeface="Cambria Math" charset="0"/>
                        <a:cs typeface="Cambria Math" charset="0"/>
                      </a:rPr>
                      <m:t>𝛼</m:t>
                    </m:r>
                  </m:oMath>
                </a14:m>
                <a:r>
                  <a:rPr lang="en-US" sz="2400" dirty="0"/>
                  <a:t> is the parameter for penalizing model complexity.</a:t>
                </a:r>
              </a:p>
              <a:p>
                <a:pPr>
                  <a:spcAft>
                    <a:spcPts val="15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204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46</a:t>
            </a:fld>
            <a:endParaRPr lang="en-US"/>
          </a:p>
        </p:txBody>
      </p:sp>
    </p:spTree>
    <p:extLst>
      <p:ext uri="{BB962C8B-B14F-4D97-AF65-F5344CB8AC3E}">
        <p14:creationId xmlns:p14="http://schemas.microsoft.com/office/powerpoint/2010/main" val="1651123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8404" y="1649412"/>
            <a:ext cx="7202310" cy="4051300"/>
          </a:xfrm>
        </p:spPr>
      </p:pic>
      <p:sp>
        <p:nvSpPr>
          <p:cNvPr id="4" name="Slide Number Placeholder 3"/>
          <p:cNvSpPr>
            <a:spLocks noGrp="1"/>
          </p:cNvSpPr>
          <p:nvPr>
            <p:ph type="sldNum" sz="quarter" idx="12"/>
          </p:nvPr>
        </p:nvSpPr>
        <p:spPr/>
        <p:txBody>
          <a:bodyPr/>
          <a:lstStyle/>
          <a:p>
            <a:fld id="{47445CB2-BF6F-6E49-AC61-7BDDE2E02F5B}" type="slidenum">
              <a:rPr lang="en-US" smtClean="0"/>
              <a:t>47</a:t>
            </a:fld>
            <a:endParaRPr lang="en-US"/>
          </a:p>
        </p:txBody>
      </p:sp>
    </p:spTree>
    <p:extLst>
      <p:ext uri="{BB962C8B-B14F-4D97-AF65-F5344CB8AC3E}">
        <p14:creationId xmlns:p14="http://schemas.microsoft.com/office/powerpoint/2010/main" val="1252067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7004" y="1617495"/>
            <a:ext cx="6725658" cy="3783183"/>
          </a:xfrm>
        </p:spPr>
      </p:pic>
      <p:sp>
        <p:nvSpPr>
          <p:cNvPr id="4" name="Slide Number Placeholder 3"/>
          <p:cNvSpPr>
            <a:spLocks noGrp="1"/>
          </p:cNvSpPr>
          <p:nvPr>
            <p:ph type="sldNum" sz="quarter" idx="12"/>
          </p:nvPr>
        </p:nvSpPr>
        <p:spPr/>
        <p:txBody>
          <a:bodyPr/>
          <a:lstStyle/>
          <a:p>
            <a:fld id="{47445CB2-BF6F-6E49-AC61-7BDDE2E02F5B}" type="slidenum">
              <a:rPr lang="en-US" smtClean="0"/>
              <a:t>48</a:t>
            </a:fld>
            <a:endParaRPr lang="en-US"/>
          </a:p>
        </p:txBody>
      </p:sp>
    </p:spTree>
    <p:extLst>
      <p:ext uri="{BB962C8B-B14F-4D97-AF65-F5344CB8AC3E}">
        <p14:creationId xmlns:p14="http://schemas.microsoft.com/office/powerpoint/2010/main" val="3324055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5579" y="1677988"/>
            <a:ext cx="6745110" cy="3794125"/>
          </a:xfrm>
        </p:spPr>
      </p:pic>
      <p:sp>
        <p:nvSpPr>
          <p:cNvPr id="4" name="Slide Number Placeholder 3"/>
          <p:cNvSpPr>
            <a:spLocks noGrp="1"/>
          </p:cNvSpPr>
          <p:nvPr>
            <p:ph type="sldNum" sz="quarter" idx="12"/>
          </p:nvPr>
        </p:nvSpPr>
        <p:spPr/>
        <p:txBody>
          <a:bodyPr/>
          <a:lstStyle/>
          <a:p>
            <a:fld id="{47445CB2-BF6F-6E49-AC61-7BDDE2E02F5B}" type="slidenum">
              <a:rPr lang="en-US" smtClean="0"/>
              <a:t>49</a:t>
            </a:fld>
            <a:endParaRPr lang="en-US"/>
          </a:p>
        </p:txBody>
      </p:sp>
    </p:spTree>
    <p:extLst>
      <p:ext uri="{BB962C8B-B14F-4D97-AF65-F5344CB8AC3E}">
        <p14:creationId xmlns:p14="http://schemas.microsoft.com/office/powerpoint/2010/main" val="3532519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23875" indent="-512763"/>
                <a:r>
                  <a:rPr lang="en-US" sz="2400" b="1" dirty="0"/>
                  <a:t>Question: </a:t>
                </a:r>
                <a:r>
                  <a:rPr lang="en-US" sz="2400" dirty="0"/>
                  <a:t>Can you guess the equation that defines the decision boundary below?</a:t>
                </a:r>
              </a:p>
              <a:p>
                <a:pPr marL="523875" indent="-512763"/>
                <a14:m>
                  <m:oMathPara xmlns:m="http://schemas.openxmlformats.org/officeDocument/2006/math">
                    <m:oMathParaPr>
                      <m:jc m:val="centerGroup"/>
                    </m:oMathParaPr>
                    <m:oMath xmlns:m="http://schemas.openxmlformats.org/officeDocument/2006/math">
                      <m:r>
                        <a:rPr lang="en-US" sz="2400" b="0" i="0" smtClean="0">
                          <a:latin typeface="Cambria Math" charset="0"/>
                        </a:rPr>
                        <m:t>−0.</m:t>
                      </m:r>
                      <m:r>
                        <a:rPr lang="en-US" sz="2400" b="0" i="1" smtClean="0">
                          <a:latin typeface="Cambria Math" charset="0"/>
                        </a:rPr>
                        <m:t>8</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2</m:t>
                          </m:r>
                        </m:sub>
                      </m:sSub>
                      <m:r>
                        <a:rPr lang="en-US" sz="2400" b="0" i="1" smtClean="0">
                          <a:latin typeface="Cambria Math" charset="0"/>
                        </a:rPr>
                        <m:t>=0  </m:t>
                      </m:r>
                      <m:r>
                        <a:rPr lang="en-US" sz="2400" b="0" i="1" smtClean="0">
                          <a:latin typeface="Cambria Math" charset="0"/>
                          <a:ea typeface="Cambria Math" charset="0"/>
                          <a:cs typeface="Cambria Math" charset="0"/>
                        </a:rPr>
                        <m:t>⟹</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2</m:t>
                          </m:r>
                        </m:sub>
                      </m:sSub>
                      <m:r>
                        <a:rPr lang="en-US" sz="2400" b="0" i="1" smtClean="0">
                          <a:latin typeface="Cambria Math" charset="0"/>
                          <a:ea typeface="Cambria Math" charset="0"/>
                          <a:cs typeface="Cambria Math" charset="0"/>
                        </a:rPr>
                        <m:t>=0.8</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r>
                        <a:rPr lang="en-US" sz="2400" b="0" i="1" smtClean="0">
                          <a:latin typeface="Cambria Math" charset="0"/>
                        </a:rPr>
                        <m:t> </m:t>
                      </m:r>
                      <m:r>
                        <a:rPr lang="en-US" sz="2400" b="0" i="1" smtClean="0">
                          <a:latin typeface="Cambria Math" charset="0"/>
                        </a:rPr>
                        <m:t>𝐿𝑎𝑡𝑖𝑡𝑢𝑑𝑒</m:t>
                      </m:r>
                      <m:r>
                        <a:rPr lang="en-US" sz="2400" b="0" i="1" smtClean="0">
                          <a:latin typeface="Cambria Math" charset="0"/>
                        </a:rPr>
                        <m:t>=0.8 </m:t>
                      </m:r>
                      <m:r>
                        <a:rPr lang="en-US" sz="2400" b="0" i="1" smtClean="0">
                          <a:latin typeface="Cambria Math" charset="0"/>
                        </a:rPr>
                        <m:t>𝐿𝑜𝑛</m:t>
                      </m:r>
                    </m:oMath>
                  </m:oMathPara>
                </a14:m>
                <a:endParaRPr lang="en-US" sz="2400" b="0" dirty="0"/>
              </a:p>
              <a:p>
                <a:pPr marL="523875" indent="-512763"/>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6" t="-230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47445CB2-BF6F-6E49-AC61-7BDDE2E02F5B}" type="slidenum">
              <a:rPr lang="en-US" smtClean="0"/>
              <a:t>5</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732" y="2569604"/>
            <a:ext cx="5938146" cy="3632492"/>
          </a:xfrm>
          <a:prstGeom prst="rect">
            <a:avLst/>
          </a:prstGeom>
        </p:spPr>
      </p:pic>
      <p:cxnSp>
        <p:nvCxnSpPr>
          <p:cNvPr id="6" name="Straight Connector 5"/>
          <p:cNvCxnSpPr/>
          <p:nvPr/>
        </p:nvCxnSpPr>
        <p:spPr>
          <a:xfrm flipV="1">
            <a:off x="4081346" y="3612995"/>
            <a:ext cx="4148254" cy="176189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964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9879" y="1649412"/>
            <a:ext cx="6491110" cy="3651250"/>
          </a:xfrm>
        </p:spPr>
      </p:pic>
      <p:sp>
        <p:nvSpPr>
          <p:cNvPr id="4" name="Slide Number Placeholder 3"/>
          <p:cNvSpPr>
            <a:spLocks noGrp="1"/>
          </p:cNvSpPr>
          <p:nvPr>
            <p:ph type="sldNum" sz="quarter" idx="12"/>
          </p:nvPr>
        </p:nvSpPr>
        <p:spPr/>
        <p:txBody>
          <a:bodyPr/>
          <a:lstStyle/>
          <a:p>
            <a:fld id="{47445CB2-BF6F-6E49-AC61-7BDDE2E02F5B}" type="slidenum">
              <a:rPr lang="en-US" smtClean="0"/>
              <a:t>50</a:t>
            </a:fld>
            <a:endParaRPr lang="en-US"/>
          </a:p>
        </p:txBody>
      </p:sp>
    </p:spTree>
    <p:extLst>
      <p:ext uri="{BB962C8B-B14F-4D97-AF65-F5344CB8AC3E}">
        <p14:creationId xmlns:p14="http://schemas.microsoft.com/office/powerpoint/2010/main" val="2855929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787358"/>
                <a:ext cx="10327008" cy="3592362"/>
              </a:xfrm>
            </p:spPr>
            <p:txBody>
              <a:bodyPr/>
              <a:lstStyle/>
              <a:p>
                <a:pPr>
                  <a:spcAft>
                    <a:spcPts val="3200"/>
                  </a:spcAft>
                </a:pPr>
                <a14:m>
                  <m:oMathPara xmlns:m="http://schemas.openxmlformats.org/officeDocument/2006/math">
                    <m:oMathParaPr>
                      <m:jc m:val="centerGroup"/>
                    </m:oMathParaPr>
                    <m:oMath xmlns:m="http://schemas.openxmlformats.org/officeDocument/2006/math">
                      <m:r>
                        <a:rPr lang="en-US" i="1">
                          <a:latin typeface="Cambria Math" charset="0"/>
                        </a:rPr>
                        <m:t>𝐶</m:t>
                      </m:r>
                      <m:d>
                        <m:dPr>
                          <m:ctrlPr>
                            <a:rPr lang="en-US" i="1">
                              <a:latin typeface="Cambria Math" charset="0"/>
                            </a:rPr>
                          </m:ctrlPr>
                        </m:dPr>
                        <m:e>
                          <m:r>
                            <a:rPr lang="en-US" i="1">
                              <a:latin typeface="Cambria Math" charset="0"/>
                            </a:rPr>
                            <m:t>𝑇</m:t>
                          </m:r>
                        </m:e>
                      </m:d>
                      <m:r>
                        <a:rPr lang="en-US" i="1">
                          <a:latin typeface="Cambria Math" charset="0"/>
                        </a:rPr>
                        <m:t>=</m:t>
                      </m:r>
                      <m:r>
                        <a:rPr lang="en-US" i="1">
                          <a:latin typeface="Cambria Math" charset="0"/>
                        </a:rPr>
                        <m:t>𝐸𝑟𝑟𝑜𝑟</m:t>
                      </m:r>
                      <m:d>
                        <m:dPr>
                          <m:ctrlPr>
                            <a:rPr lang="en-US" i="1">
                              <a:latin typeface="Cambria Math" charset="0"/>
                            </a:rPr>
                          </m:ctrlPr>
                        </m:dPr>
                        <m:e>
                          <m:r>
                            <a:rPr lang="en-US" i="1">
                              <a:latin typeface="Cambria Math" charset="0"/>
                            </a:rPr>
                            <m:t>𝑇</m:t>
                          </m:r>
                        </m:e>
                      </m:d>
                      <m:r>
                        <a:rPr lang="en-US" i="1">
                          <a:latin typeface="Cambria Math" charset="0"/>
                        </a:rPr>
                        <m:t>+</m:t>
                      </m:r>
                      <m:r>
                        <a:rPr lang="en-US" i="1">
                          <a:latin typeface="Cambria Math" charset="0"/>
                          <a:ea typeface="Cambria Math" charset="0"/>
                          <a:cs typeface="Cambria Math" charset="0"/>
                        </a:rPr>
                        <m:t>𝛼</m:t>
                      </m:r>
                      <m:d>
                        <m:dPr>
                          <m:begChr m:val="|"/>
                          <m:endChr m:val="|"/>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𝑇</m:t>
                          </m:r>
                        </m:e>
                      </m:d>
                    </m:oMath>
                  </m:oMathPara>
                </a14:m>
                <a:endParaRPr lang="en-US" dirty="0">
                  <a:ea typeface="Cambria Math" charset="0"/>
                  <a:cs typeface="Cambria Math" charset="0"/>
                </a:endParaRPr>
              </a:p>
              <a:p>
                <a:pPr marL="457200" indent="-457200">
                  <a:spcAft>
                    <a:spcPts val="3200"/>
                  </a:spcAft>
                  <a:buAutoNum type="arabicPeriod"/>
                </a:pPr>
                <a:r>
                  <a:rPr lang="en-US" dirty="0"/>
                  <a:t>Fix </a:t>
                </a:r>
                <a14:m>
                  <m:oMath xmlns:m="http://schemas.openxmlformats.org/officeDocument/2006/math">
                    <m:r>
                      <a:rPr lang="en-US" i="1">
                        <a:latin typeface="Cambria Math" charset="0"/>
                        <a:ea typeface="Cambria Math" charset="0"/>
                        <a:cs typeface="Cambria Math" charset="0"/>
                      </a:rPr>
                      <m:t>𝛼</m:t>
                    </m:r>
                  </m:oMath>
                </a14:m>
                <a:r>
                  <a:rPr lang="en-US" dirty="0"/>
                  <a:t>.</a:t>
                </a:r>
              </a:p>
              <a:p>
                <a:pPr marL="457200" indent="-457200">
                  <a:spcAft>
                    <a:spcPts val="3200"/>
                  </a:spcAft>
                  <a:buFont typeface="Arial"/>
                  <a:buAutoNum type="arabicPeriod"/>
                </a:pPr>
                <a:r>
                  <a:rPr lang="en-US" dirty="0"/>
                  <a:t>Find best tree for a given </a:t>
                </a:r>
                <a14:m>
                  <m:oMath xmlns:m="http://schemas.openxmlformats.org/officeDocument/2006/math">
                    <m:r>
                      <a:rPr lang="en-US" i="1">
                        <a:latin typeface="Cambria Math" charset="0"/>
                        <a:ea typeface="Cambria Math" charset="0"/>
                        <a:cs typeface="Cambria Math" charset="0"/>
                      </a:rPr>
                      <m:t>𝛼</m:t>
                    </m:r>
                  </m:oMath>
                </a14:m>
                <a:r>
                  <a:rPr lang="en-US" dirty="0"/>
                  <a:t> and based on cost complexity </a:t>
                </a:r>
                <a:r>
                  <a:rPr lang="en-US" i="1" dirty="0"/>
                  <a:t>C</a:t>
                </a:r>
                <a:r>
                  <a:rPr lang="en-US" dirty="0"/>
                  <a:t>.</a:t>
                </a:r>
              </a:p>
              <a:p>
                <a:pPr marL="457200" indent="-457200">
                  <a:spcAft>
                    <a:spcPts val="3200"/>
                  </a:spcAft>
                  <a:buAutoNum type="arabicPeriod"/>
                </a:pPr>
                <a:r>
                  <a:rPr lang="en-US" dirty="0"/>
                  <a:t>Find best </a:t>
                </a:r>
                <a14:m>
                  <m:oMath xmlns:m="http://schemas.openxmlformats.org/officeDocument/2006/math">
                    <m:r>
                      <a:rPr lang="en-US" i="1">
                        <a:latin typeface="Cambria Math" charset="0"/>
                        <a:ea typeface="Cambria Math" charset="0"/>
                        <a:cs typeface="Cambria Math" charset="0"/>
                      </a:rPr>
                      <m:t>𝛼</m:t>
                    </m:r>
                  </m:oMath>
                </a14:m>
                <a:r>
                  <a:rPr lang="en-US" dirty="0"/>
                  <a:t> using CV (what should be the error measure?) </a:t>
                </a:r>
              </a:p>
              <a:p>
                <a:pPr>
                  <a:spcAft>
                    <a:spcPts val="3200"/>
                  </a:spcAft>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787358"/>
                <a:ext cx="10327008" cy="3592362"/>
              </a:xfrm>
              <a:blipFill>
                <a:blip r:embed="rId2"/>
                <a:stretch>
                  <a:fillRect l="-11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51</a:t>
            </a:fld>
            <a:endParaRPr lang="en-US"/>
          </a:p>
        </p:txBody>
      </p:sp>
    </p:spTree>
    <p:extLst>
      <p:ext uri="{BB962C8B-B14F-4D97-AF65-F5344CB8AC3E}">
        <p14:creationId xmlns:p14="http://schemas.microsoft.com/office/powerpoint/2010/main" val="1117825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983807"/>
                <a:ext cx="10327008" cy="4914073"/>
              </a:xfrm>
            </p:spPr>
            <p:txBody>
              <a:bodyPr/>
              <a:lstStyle/>
              <a:p>
                <a:pPr>
                  <a:spcAft>
                    <a:spcPts val="600"/>
                  </a:spcAft>
                </a:pPr>
                <a:r>
                  <a:rPr lang="en-US" sz="2300" dirty="0"/>
                  <a:t>The pruning algorithm:</a:t>
                </a:r>
              </a:p>
              <a:p>
                <a:pPr marL="457200" indent="-457200">
                  <a:spcAft>
                    <a:spcPts val="600"/>
                  </a:spcAft>
                  <a:buFont typeface="+mj-lt"/>
                  <a:buAutoNum type="arabicPeriod"/>
                </a:pPr>
                <a:r>
                  <a:rPr lang="en-US" sz="2300" dirty="0"/>
                  <a:t>Start with a full tree </a:t>
                </a:r>
                <a14:m>
                  <m:oMath xmlns:m="http://schemas.openxmlformats.org/officeDocument/2006/math">
                    <m:sSub>
                      <m:sSubPr>
                        <m:ctrlPr>
                          <a:rPr lang="en-US" sz="2300" b="0" i="1" smtClean="0">
                            <a:latin typeface="Cambria Math" charset="0"/>
                          </a:rPr>
                        </m:ctrlPr>
                      </m:sSubPr>
                      <m:e>
                        <m:r>
                          <a:rPr lang="en-US" sz="2300" b="0" i="1" smtClean="0">
                            <a:latin typeface="Cambria Math" charset="0"/>
                          </a:rPr>
                          <m:t>𝑇</m:t>
                        </m:r>
                      </m:e>
                      <m:sub>
                        <m:r>
                          <a:rPr lang="en-US" sz="2300" b="0" i="1" smtClean="0">
                            <a:latin typeface="Cambria Math" charset="0"/>
                          </a:rPr>
                          <m:t>0</m:t>
                        </m:r>
                      </m:sub>
                    </m:sSub>
                  </m:oMath>
                </a14:m>
                <a:r>
                  <a:rPr lang="en-US" sz="2300" dirty="0"/>
                  <a:t> (each leaf node is pure)</a:t>
                </a:r>
              </a:p>
              <a:p>
                <a:pPr marL="457200" indent="-457200">
                  <a:spcAft>
                    <a:spcPts val="600"/>
                  </a:spcAft>
                  <a:buFont typeface="+mj-lt"/>
                  <a:buAutoNum type="arabicPeriod"/>
                </a:pPr>
                <a:r>
                  <a:rPr lang="en-US" sz="2300" dirty="0"/>
                  <a:t>Replace a subtree in </a:t>
                </a:r>
                <a14:m>
                  <m:oMath xmlns:m="http://schemas.openxmlformats.org/officeDocument/2006/math">
                    <m:sSub>
                      <m:sSubPr>
                        <m:ctrlPr>
                          <a:rPr lang="en-US" sz="2300" i="1">
                            <a:latin typeface="Cambria Math" charset="0"/>
                          </a:rPr>
                        </m:ctrlPr>
                      </m:sSubPr>
                      <m:e>
                        <m:r>
                          <a:rPr lang="en-US" sz="2300" i="1">
                            <a:latin typeface="Cambria Math" charset="0"/>
                          </a:rPr>
                          <m:t>𝑇</m:t>
                        </m:r>
                      </m:e>
                      <m:sub>
                        <m:r>
                          <a:rPr lang="en-US" sz="2300" i="1">
                            <a:latin typeface="Cambria Math" charset="0"/>
                          </a:rPr>
                          <m:t>0</m:t>
                        </m:r>
                      </m:sub>
                    </m:sSub>
                  </m:oMath>
                </a14:m>
                <a:r>
                  <a:rPr lang="en-US" sz="2300" dirty="0"/>
                  <a:t> with a leaf node to obtain a pruned tree </a:t>
                </a:r>
                <a14:m>
                  <m:oMath xmlns:m="http://schemas.openxmlformats.org/officeDocument/2006/math">
                    <m:sSub>
                      <m:sSubPr>
                        <m:ctrlPr>
                          <a:rPr lang="en-US" sz="2300" i="1">
                            <a:latin typeface="Cambria Math" charset="0"/>
                          </a:rPr>
                        </m:ctrlPr>
                      </m:sSubPr>
                      <m:e>
                        <m:r>
                          <a:rPr lang="en-US" sz="2300" i="1">
                            <a:latin typeface="Cambria Math" charset="0"/>
                          </a:rPr>
                          <m:t>𝑇</m:t>
                        </m:r>
                      </m:e>
                      <m:sub>
                        <m:r>
                          <a:rPr lang="en-US" sz="2300" b="0" i="1" smtClean="0">
                            <a:latin typeface="Cambria Math" charset="0"/>
                          </a:rPr>
                          <m:t>1</m:t>
                        </m:r>
                      </m:sub>
                    </m:sSub>
                  </m:oMath>
                </a14:m>
                <a:r>
                  <a:rPr lang="en-US" sz="2300" dirty="0"/>
                  <a:t>. This subtree should be selected to minimize</a:t>
                </a:r>
                <a:br>
                  <a:rPr lang="en-US" sz="2300" dirty="0"/>
                </a:br>
                <a14:m>
                  <m:oMath xmlns:m="http://schemas.openxmlformats.org/officeDocument/2006/math">
                    <m:f>
                      <m:fPr>
                        <m:ctrlPr>
                          <a:rPr lang="mr-IN" sz="2300" i="1" smtClean="0">
                            <a:latin typeface="Cambria Math" charset="0"/>
                          </a:rPr>
                        </m:ctrlPr>
                      </m:fPr>
                      <m:num>
                        <m:r>
                          <a:rPr lang="en-US" sz="2300" b="0" i="1" smtClean="0">
                            <a:latin typeface="Cambria Math" charset="0"/>
                          </a:rPr>
                          <m:t>𝐸𝑟𝑟𝑜𝑟</m:t>
                        </m:r>
                        <m:d>
                          <m:dPr>
                            <m:ctrlPr>
                              <a:rPr lang="en-US" sz="2300" b="0" i="1" smtClean="0">
                                <a:latin typeface="Cambria Math" charset="0"/>
                              </a:rPr>
                            </m:ctrlPr>
                          </m:dPr>
                          <m:e>
                            <m:sSub>
                              <m:sSubPr>
                                <m:ctrlPr>
                                  <a:rPr lang="en-US" sz="2300" b="0" i="1" smtClean="0">
                                    <a:latin typeface="Cambria Math" charset="0"/>
                                  </a:rPr>
                                </m:ctrlPr>
                              </m:sSubPr>
                              <m:e>
                                <m:r>
                                  <a:rPr lang="en-US" sz="2300" b="0" i="1" smtClean="0">
                                    <a:latin typeface="Cambria Math" charset="0"/>
                                  </a:rPr>
                                  <m:t>𝑇</m:t>
                                </m:r>
                              </m:e>
                              <m:sub>
                                <m:r>
                                  <a:rPr lang="en-US" sz="2300" b="0" i="1" smtClean="0">
                                    <a:latin typeface="Cambria Math" charset="0"/>
                                  </a:rPr>
                                  <m:t>0</m:t>
                                </m:r>
                              </m:sub>
                            </m:sSub>
                          </m:e>
                        </m:d>
                        <m:r>
                          <a:rPr lang="en-US" sz="2300" b="0" i="1" smtClean="0">
                            <a:latin typeface="Cambria Math" charset="0"/>
                          </a:rPr>
                          <m:t>−</m:t>
                        </m:r>
                        <m:r>
                          <a:rPr lang="en-US" sz="2300" b="0" i="1" smtClean="0">
                            <a:latin typeface="Cambria Math" charset="0"/>
                          </a:rPr>
                          <m:t>𝐸𝑟𝑟𝑜𝑟</m:t>
                        </m:r>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num>
                      <m:den>
                        <m:d>
                          <m:dPr>
                            <m:begChr m:val="|"/>
                            <m:endChr m:val="|"/>
                            <m:ctrlPr>
                              <a:rPr lang="en-US" sz="2300" b="0" i="1" smtClean="0">
                                <a:latin typeface="Cambria Math" charset="0"/>
                              </a:rPr>
                            </m:ctrlPr>
                          </m:dPr>
                          <m:e>
                            <m:sSub>
                              <m:sSubPr>
                                <m:ctrlPr>
                                  <a:rPr lang="en-US" sz="2300" b="0" i="1" smtClean="0">
                                    <a:latin typeface="Cambria Math" charset="0"/>
                                  </a:rPr>
                                </m:ctrlPr>
                              </m:sSubPr>
                              <m:e>
                                <m:r>
                                  <a:rPr lang="en-US" sz="2300" b="0" i="1" smtClean="0">
                                    <a:latin typeface="Cambria Math" charset="0"/>
                                  </a:rPr>
                                  <m:t>𝑇</m:t>
                                </m:r>
                              </m:e>
                              <m:sub>
                                <m:r>
                                  <a:rPr lang="en-US" sz="2300" b="0" i="1" smtClean="0">
                                    <a:latin typeface="Cambria Math" charset="0"/>
                                  </a:rPr>
                                  <m:t>0</m:t>
                                </m:r>
                              </m:sub>
                            </m:sSub>
                          </m:e>
                        </m:d>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den>
                    </m:f>
                  </m:oMath>
                </a14:m>
                <a:endParaRPr lang="en-US" sz="2300" dirty="0"/>
              </a:p>
              <a:p>
                <a:pPr marL="457200" indent="-457200">
                  <a:spcAft>
                    <a:spcPts val="600"/>
                  </a:spcAft>
                  <a:buFont typeface="+mj-lt"/>
                  <a:buAutoNum type="arabicPeriod"/>
                </a:pPr>
                <a:r>
                  <a:rPr lang="en-US" sz="2300" dirty="0"/>
                  <a:t>Iterate this pruning process to obtain </a:t>
                </a:r>
                <a14:m>
                  <m:oMath xmlns:m="http://schemas.openxmlformats.org/officeDocument/2006/math">
                    <m:sSub>
                      <m:sSubPr>
                        <m:ctrlPr>
                          <a:rPr lang="en-US" sz="2300" i="1">
                            <a:latin typeface="Cambria Math" charset="0"/>
                          </a:rPr>
                        </m:ctrlPr>
                      </m:sSubPr>
                      <m:e>
                        <m:r>
                          <a:rPr lang="en-US" sz="2300" i="1">
                            <a:latin typeface="Cambria Math" charset="0"/>
                          </a:rPr>
                          <m:t>𝑇</m:t>
                        </m:r>
                      </m:e>
                      <m:sub>
                        <m:r>
                          <a:rPr lang="en-US" sz="2300" i="1">
                            <a:latin typeface="Cambria Math" charset="0"/>
                          </a:rPr>
                          <m:t>0</m:t>
                        </m:r>
                      </m:sub>
                    </m:sSub>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𝑇</m:t>
                        </m:r>
                      </m:e>
                      <m:sub>
                        <m:r>
                          <a:rPr lang="en-US" sz="2300" b="0" i="1" smtClean="0">
                            <a:latin typeface="Cambria Math" charset="0"/>
                          </a:rPr>
                          <m:t>𝐿</m:t>
                        </m:r>
                      </m:sub>
                    </m:sSub>
                  </m:oMath>
                </a14:m>
                <a:r>
                  <a:rPr lang="en-US" sz="2300" dirty="0"/>
                  <a:t>where </a:t>
                </a:r>
                <a14:m>
                  <m:oMath xmlns:m="http://schemas.openxmlformats.org/officeDocument/2006/math">
                    <m:sSub>
                      <m:sSubPr>
                        <m:ctrlPr>
                          <a:rPr lang="en-US" sz="2300" i="1">
                            <a:latin typeface="Cambria Math" charset="0"/>
                          </a:rPr>
                        </m:ctrlPr>
                      </m:sSubPr>
                      <m:e>
                        <m:r>
                          <a:rPr lang="en-US" sz="2300" i="1">
                            <a:latin typeface="Cambria Math" charset="0"/>
                          </a:rPr>
                          <m:t>𝑇</m:t>
                        </m:r>
                      </m:e>
                      <m:sub>
                        <m:r>
                          <a:rPr lang="en-US" sz="2300" b="0" i="1" smtClean="0">
                            <a:latin typeface="Cambria Math" charset="0"/>
                          </a:rPr>
                          <m:t>𝐿</m:t>
                        </m:r>
                      </m:sub>
                    </m:sSub>
                    <m:r>
                      <a:rPr lang="en-US" sz="2300" i="1">
                        <a:latin typeface="Cambria Math" charset="0"/>
                      </a:rPr>
                      <m:t> </m:t>
                    </m:r>
                  </m:oMath>
                </a14:m>
                <a:r>
                  <a:rPr lang="en-US" sz="2300" dirty="0"/>
                  <a:t> is the tree containing just the root of </a:t>
                </a:r>
                <a14:m>
                  <m:oMath xmlns:m="http://schemas.openxmlformats.org/officeDocument/2006/math">
                    <m:sSub>
                      <m:sSubPr>
                        <m:ctrlPr>
                          <a:rPr lang="en-US" sz="2300" i="1">
                            <a:latin typeface="Cambria Math" charset="0"/>
                          </a:rPr>
                        </m:ctrlPr>
                      </m:sSubPr>
                      <m:e>
                        <m:r>
                          <a:rPr lang="en-US" sz="2300" i="1">
                            <a:latin typeface="Cambria Math" charset="0"/>
                          </a:rPr>
                          <m:t>𝑇</m:t>
                        </m:r>
                      </m:e>
                      <m:sub>
                        <m:r>
                          <a:rPr lang="en-US" sz="2300" i="1">
                            <a:latin typeface="Cambria Math" charset="0"/>
                          </a:rPr>
                          <m:t>0</m:t>
                        </m:r>
                      </m:sub>
                    </m:sSub>
                    <m:r>
                      <a:rPr lang="en-US" sz="2300" i="1">
                        <a:latin typeface="Cambria Math" charset="0"/>
                      </a:rPr>
                      <m:t> </m:t>
                    </m:r>
                  </m:oMath>
                </a14:m>
                <a:endParaRPr lang="en-US" sz="2300" dirty="0"/>
              </a:p>
              <a:p>
                <a:pPr marL="457200" indent="-457200">
                  <a:spcAft>
                    <a:spcPts val="600"/>
                  </a:spcAft>
                  <a:buFont typeface="+mj-lt"/>
                  <a:buAutoNum type="arabicPeriod"/>
                </a:pPr>
                <a:r>
                  <a:rPr lang="en-US" sz="2300" dirty="0"/>
                  <a:t> Select the optimal tree </a:t>
                </a:r>
                <a14:m>
                  <m:oMath xmlns:m="http://schemas.openxmlformats.org/officeDocument/2006/math">
                    <m:sSub>
                      <m:sSubPr>
                        <m:ctrlPr>
                          <a:rPr lang="en-US" sz="2300" i="1">
                            <a:latin typeface="Cambria Math" charset="0"/>
                          </a:rPr>
                        </m:ctrlPr>
                      </m:sSubPr>
                      <m:e>
                        <m:r>
                          <a:rPr lang="en-US" sz="2300" i="1">
                            <a:latin typeface="Cambria Math" charset="0"/>
                          </a:rPr>
                          <m:t>𝑇</m:t>
                        </m:r>
                      </m:e>
                      <m:sub>
                        <m:r>
                          <a:rPr lang="en-US" sz="2300" b="0" i="1" smtClean="0">
                            <a:latin typeface="Cambria Math" charset="0"/>
                          </a:rPr>
                          <m:t>𝑖</m:t>
                        </m:r>
                      </m:sub>
                    </m:sSub>
                    <m:r>
                      <a:rPr lang="en-US" sz="2300" i="1">
                        <a:latin typeface="Cambria Math" charset="0"/>
                      </a:rPr>
                      <m:t> </m:t>
                    </m:r>
                  </m:oMath>
                </a14:m>
                <a:r>
                  <a:rPr lang="en-US" sz="2300" dirty="0"/>
                  <a:t>by cross validation.</a:t>
                </a:r>
              </a:p>
              <a:p>
                <a:pPr>
                  <a:spcAft>
                    <a:spcPts val="600"/>
                  </a:spcAft>
                </a:pPr>
                <a:r>
                  <a:rPr lang="en-US" sz="2300" b="1" dirty="0"/>
                  <a:t>Note: </a:t>
                </a:r>
                <a:r>
                  <a:rPr lang="en-US" sz="2300" dirty="0"/>
                  <a:t>you might wonder where we are computing the cost-complexity </a:t>
                </a:r>
                <a14:m>
                  <m:oMath xmlns:m="http://schemas.openxmlformats.org/officeDocument/2006/math">
                    <m:r>
                      <a:rPr lang="en-US" sz="2300" b="0" i="1" smtClean="0">
                        <a:latin typeface="Cambria Math" charset="0"/>
                      </a:rPr>
                      <m:t>𝐶</m:t>
                    </m:r>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𝑇</m:t>
                        </m:r>
                      </m:e>
                      <m:sub>
                        <m:r>
                          <a:rPr lang="en-US" sz="2300" b="0" i="1" smtClean="0">
                            <a:latin typeface="Cambria Math" charset="0"/>
                          </a:rPr>
                          <m:t>𝑙</m:t>
                        </m:r>
                      </m:sub>
                    </m:sSub>
                    <m:r>
                      <a:rPr lang="en-US" sz="2300" b="0" i="1" smtClean="0">
                        <a:latin typeface="Cambria Math" charset="0"/>
                      </a:rPr>
                      <m:t>)</m:t>
                    </m:r>
                  </m:oMath>
                </a14:m>
                <a:r>
                  <a:rPr lang="en-US" sz="2300" dirty="0"/>
                  <a:t>. One can prove that this process is equivalent to explicitly optimizing </a:t>
                </a:r>
                <a:r>
                  <a:rPr lang="en-US" sz="2300" i="1" dirty="0"/>
                  <a:t>C </a:t>
                </a:r>
                <a:r>
                  <a:rPr lang="en-US" sz="2300" dirty="0"/>
                  <a:t>at each step. </a:t>
                </a:r>
              </a:p>
              <a:p>
                <a:pPr>
                  <a:spcAft>
                    <a:spcPts val="600"/>
                  </a:spcAft>
                </a:pPr>
                <a:endParaRPr lang="en-US" sz="2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983807"/>
                <a:ext cx="10327008" cy="4914073"/>
              </a:xfrm>
              <a:blipFill>
                <a:blip r:embed="rId2"/>
                <a:stretch>
                  <a:fillRect l="-736" t="-773" r="-6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52</a:t>
            </a:fld>
            <a:endParaRPr lang="en-US"/>
          </a:p>
        </p:txBody>
      </p:sp>
    </p:spTree>
    <p:extLst>
      <p:ext uri="{BB962C8B-B14F-4D97-AF65-F5344CB8AC3E}">
        <p14:creationId xmlns:p14="http://schemas.microsoft.com/office/powerpoint/2010/main" val="28755824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98622D-F689-AD4C-B17C-C35D470C4189}"/>
              </a:ext>
            </a:extLst>
          </p:cNvPr>
          <p:cNvSpPr>
            <a:spLocks noGrp="1"/>
          </p:cNvSpPr>
          <p:nvPr>
            <p:ph type="title"/>
          </p:nvPr>
        </p:nvSpPr>
        <p:spPr/>
        <p:txBody>
          <a:bodyPr/>
          <a:lstStyle/>
          <a:p>
            <a:r>
              <a:rPr lang="en-US" dirty="0" smtClean="0"/>
              <a:t>Next </a:t>
            </a:r>
            <a:endParaRPr lang="en-US" dirty="0"/>
          </a:p>
        </p:txBody>
      </p:sp>
      <p:sp>
        <p:nvSpPr>
          <p:cNvPr id="3" name="Content Placeholder 2">
            <a:extLst>
              <a:ext uri="{FF2B5EF4-FFF2-40B4-BE49-F238E27FC236}">
                <a16:creationId xmlns="" xmlns:a16="http://schemas.microsoft.com/office/drawing/2014/main" id="{2C5CCD7A-44CE-6742-80A5-DE87E77D0E6A}"/>
              </a:ext>
            </a:extLst>
          </p:cNvPr>
          <p:cNvSpPr>
            <a:spLocks noGrp="1"/>
          </p:cNvSpPr>
          <p:nvPr>
            <p:ph idx="1"/>
          </p:nvPr>
        </p:nvSpPr>
        <p:spPr>
          <a:xfrm>
            <a:off x="833415" y="1177758"/>
            <a:ext cx="10327008" cy="4384842"/>
          </a:xfrm>
        </p:spPr>
        <p:txBody>
          <a:bodyPr/>
          <a:lstStyle/>
          <a:p>
            <a:r>
              <a:rPr lang="en-US" dirty="0"/>
              <a:t>How can this decision tree approach apply to a </a:t>
            </a:r>
            <a:r>
              <a:rPr lang="en-US" b="1" i="1" dirty="0"/>
              <a:t>regression problem </a:t>
            </a:r>
            <a:r>
              <a:rPr lang="en-US" dirty="0"/>
              <a:t>(quantitative outcome)?</a:t>
            </a:r>
          </a:p>
          <a:p>
            <a:endParaRPr lang="en-US" dirty="0"/>
          </a:p>
          <a:p>
            <a:r>
              <a:rPr lang="en-US" dirty="0"/>
              <a:t>Questions to consider:</a:t>
            </a:r>
          </a:p>
          <a:p>
            <a:pPr marL="457200" indent="-457200">
              <a:buFont typeface="Arial" panose="020B0604020202020204" pitchFamily="34" charset="0"/>
              <a:buChar char="•"/>
            </a:pPr>
            <a:r>
              <a:rPr lang="en-US" dirty="0"/>
              <a:t>What would be a reasonable loss function?  </a:t>
            </a:r>
          </a:p>
          <a:p>
            <a:pPr marL="457200" indent="-457200">
              <a:buFont typeface="Arial" panose="020B0604020202020204" pitchFamily="34" charset="0"/>
              <a:buChar char="•"/>
            </a:pPr>
            <a:r>
              <a:rPr lang="en-US" dirty="0"/>
              <a:t>How would you determine any splitting criteria?</a:t>
            </a:r>
          </a:p>
          <a:p>
            <a:pPr marL="457200" indent="-457200">
              <a:buFont typeface="Arial" panose="020B0604020202020204" pitchFamily="34" charset="0"/>
              <a:buChar char="•"/>
            </a:pPr>
            <a:r>
              <a:rPr lang="en-US" dirty="0"/>
              <a:t>How would you perform prediction in each leaf?</a:t>
            </a:r>
          </a:p>
          <a:p>
            <a:endParaRPr lang="en-US" dirty="0"/>
          </a:p>
          <a:p>
            <a:r>
              <a:rPr lang="en-US" dirty="0"/>
              <a:t>A picture is worth a thousand words</a:t>
            </a:r>
            <a:r>
              <a:rPr lang="en-US" dirty="0" smtClean="0"/>
              <a:t>…</a:t>
            </a:r>
          </a:p>
          <a:p>
            <a:r>
              <a:rPr lang="en-US" dirty="0"/>
              <a:t>	</a:t>
            </a:r>
            <a:r>
              <a:rPr lang="en-US" dirty="0" smtClean="0"/>
              <a:t>							Intermission</a:t>
            </a:r>
            <a:endParaRPr lang="en-US" dirty="0"/>
          </a:p>
        </p:txBody>
      </p:sp>
      <p:sp>
        <p:nvSpPr>
          <p:cNvPr id="4" name="Slide Number Placeholder 3">
            <a:extLst>
              <a:ext uri="{FF2B5EF4-FFF2-40B4-BE49-F238E27FC236}">
                <a16:creationId xmlns="" xmlns:a16="http://schemas.microsoft.com/office/drawing/2014/main" id="{62050D34-CFD3-3640-85EC-97CDF4CFDA1D}"/>
              </a:ext>
            </a:extLst>
          </p:cNvPr>
          <p:cNvSpPr>
            <a:spLocks noGrp="1"/>
          </p:cNvSpPr>
          <p:nvPr>
            <p:ph type="sldNum" sz="quarter" idx="12"/>
          </p:nvPr>
        </p:nvSpPr>
        <p:spPr/>
        <p:txBody>
          <a:bodyPr/>
          <a:lstStyle/>
          <a:p>
            <a:fld id="{8C616E8F-BF65-1643-9F00-FF84D0665BC6}" type="slidenum">
              <a:rPr lang="en-US" smtClean="0"/>
              <a:t>53</a:t>
            </a:fld>
            <a:endParaRPr lang="en-US"/>
          </a:p>
        </p:txBody>
      </p:sp>
    </p:spTree>
    <p:extLst>
      <p:ext uri="{BB962C8B-B14F-4D97-AF65-F5344CB8AC3E}">
        <p14:creationId xmlns:p14="http://schemas.microsoft.com/office/powerpoint/2010/main" val="2646486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523875" indent="-512763"/>
            <a:r>
              <a:rPr lang="en-US" sz="2400" b="1" dirty="0"/>
              <a:t>Question: </a:t>
            </a:r>
            <a:r>
              <a:rPr lang="en-US" sz="2400" dirty="0"/>
              <a:t> How about these?</a:t>
            </a:r>
          </a:p>
          <a:p>
            <a:endParaRPr lang="en-US" sz="2400" dirty="0"/>
          </a:p>
        </p:txBody>
      </p:sp>
      <p:sp>
        <p:nvSpPr>
          <p:cNvPr id="7" name="Slide Number Placeholder 6"/>
          <p:cNvSpPr>
            <a:spLocks noGrp="1"/>
          </p:cNvSpPr>
          <p:nvPr>
            <p:ph type="sldNum" sz="quarter" idx="12"/>
          </p:nvPr>
        </p:nvSpPr>
        <p:spPr/>
        <p:txBody>
          <a:bodyPr/>
          <a:lstStyle/>
          <a:p>
            <a:fld id="{47445CB2-BF6F-6E49-AC61-7BDDE2E02F5B}" type="slidenum">
              <a:rPr lang="en-US" smtClean="0"/>
              <a:t>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314" y="2110369"/>
            <a:ext cx="7835900" cy="3886200"/>
          </a:xfrm>
          <a:prstGeom prst="rect">
            <a:avLst/>
          </a:prstGeom>
        </p:spPr>
      </p:pic>
    </p:spTree>
    <p:extLst>
      <p:ext uri="{BB962C8B-B14F-4D97-AF65-F5344CB8AC3E}">
        <p14:creationId xmlns:p14="http://schemas.microsoft.com/office/powerpoint/2010/main" val="2512311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1365" y="2040364"/>
            <a:ext cx="7874000" cy="3937000"/>
          </a:xfrm>
          <a:prstGeom prst="rect">
            <a:avLst/>
          </a:prstGeom>
        </p:spPr>
      </p:pic>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523875" indent="-512763"/>
            <a:r>
              <a:rPr lang="en-US" sz="2400" b="1" dirty="0"/>
              <a:t>Question: </a:t>
            </a:r>
            <a:r>
              <a:rPr lang="en-US" sz="2400" dirty="0"/>
              <a:t>Or these?</a:t>
            </a:r>
          </a:p>
          <a:p>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3239623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9525" indent="1588"/>
            <a:r>
              <a:rPr lang="en-US" sz="2400" dirty="0"/>
              <a:t>Notice that in all of the datasets the classes are still well-separated in the feature </a:t>
            </a:r>
            <a:r>
              <a:rPr lang="en-US" sz="2000" dirty="0"/>
              <a:t>space</a:t>
            </a:r>
            <a:r>
              <a:rPr lang="en-US" sz="2400" dirty="0"/>
              <a:t>, but </a:t>
            </a:r>
            <a:r>
              <a:rPr lang="en-US" sz="2400" b="1" i="1" dirty="0"/>
              <a:t>the decision boundaries cannot be described by single equations</a:t>
            </a:r>
            <a:r>
              <a:rPr lang="en-US" sz="2400" dirty="0"/>
              <a:t>: </a:t>
            </a:r>
          </a:p>
          <a:p>
            <a:pPr marL="523875" indent="-512763"/>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8895" y="2459544"/>
            <a:ext cx="3994657" cy="3975171"/>
          </a:xfrm>
          <a:prstGeom prst="rect">
            <a:avLst/>
          </a:prstGeom>
        </p:spPr>
      </p:pic>
    </p:spTree>
    <p:extLst>
      <p:ext uri="{BB962C8B-B14F-4D97-AF65-F5344CB8AC3E}">
        <p14:creationId xmlns:p14="http://schemas.microsoft.com/office/powerpoint/2010/main" val="102713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9E0452-2AE4-D14B-9679-95B90E14B106}"/>
              </a:ext>
            </a:extLst>
          </p:cNvPr>
          <p:cNvSpPr>
            <a:spLocks noGrp="1"/>
          </p:cNvSpPr>
          <p:nvPr>
            <p:ph type="title"/>
          </p:nvPr>
        </p:nvSpPr>
        <p:spPr/>
        <p:txBody>
          <a:bodyPr/>
          <a:lstStyle/>
          <a:p>
            <a:r>
              <a:rPr lang="en-US" dirty="0"/>
              <a:t>Geometry of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99262D-F6D6-F84A-962F-6DCF91F708C9}"/>
                  </a:ext>
                </a:extLst>
              </p:cNvPr>
              <p:cNvSpPr>
                <a:spLocks noGrp="1"/>
              </p:cNvSpPr>
              <p:nvPr>
                <p:ph idx="1"/>
              </p:nvPr>
            </p:nvSpPr>
            <p:spPr>
              <a:xfrm>
                <a:off x="822264" y="1489992"/>
                <a:ext cx="10327008" cy="2111143"/>
              </a:xfrm>
            </p:spPr>
            <p:txBody>
              <a:bodyPr/>
              <a:lstStyle/>
              <a:p>
                <a:pPr>
                  <a:spcAft>
                    <a:spcPts val="2400"/>
                  </a:spcAft>
                </a:pPr>
                <a:r>
                  <a:rPr lang="en-US" sz="2400" dirty="0"/>
                  <a:t>While logistic regression models with linear boundaries are intuitive to interpret by examining the impact of each predictor on the log-odds of a positive classification, it is less straightforward to interpret nonlinear decision boundaries in context: </a:t>
                </a:r>
              </a:p>
              <a:p>
                <a:pPr>
                  <a:spcAft>
                    <a:spcPts val="2400"/>
                  </a:spcAft>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m:t>
                          </m:r>
                          <m:r>
                            <a:rPr lang="en-US" sz="2400" b="0" i="1" smtClean="0">
                              <a:latin typeface="Cambria Math" charset="0"/>
                            </a:rPr>
                            <m:t>𝑥</m:t>
                          </m:r>
                        </m:e>
                        <m:sub>
                          <m:r>
                            <a:rPr lang="en-US" sz="2400" b="0" i="1" smtClean="0">
                              <a:latin typeface="Cambria Math" charset="0"/>
                            </a:rPr>
                            <m:t>3</m:t>
                          </m:r>
                        </m:sub>
                      </m:sSub>
                      <m:r>
                        <a:rPr lang="en-US" sz="2400" b="0" i="1" smtClean="0">
                          <a:latin typeface="Cambria Math" charset="0"/>
                        </a:rPr>
                        <m:t>+2</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2</m:t>
                          </m:r>
                        </m:sub>
                      </m:sSub>
                      <m:r>
                        <a:rPr lang="en-US" sz="2400" b="0" i="1" smtClean="0">
                          <a:latin typeface="Cambria Math" charset="0"/>
                        </a:rPr>
                        <m:t>)−</m:t>
                      </m:r>
                      <m:sSubSup>
                        <m:sSubSupPr>
                          <m:ctrlPr>
                            <a:rPr lang="en-US" sz="2400" b="0" i="1" smtClean="0">
                              <a:latin typeface="Cambria Math" charset="0"/>
                            </a:rPr>
                          </m:ctrlPr>
                        </m:sSubSupPr>
                        <m:e>
                          <m:r>
                            <a:rPr lang="en-US" sz="2400" b="0" i="1" smtClean="0">
                              <a:latin typeface="Cambria Math" charset="0"/>
                            </a:rPr>
                            <m:t>𝑥</m:t>
                          </m:r>
                        </m:e>
                        <m:sub>
                          <m:r>
                            <a:rPr lang="en-US" sz="2400" b="0" i="1" smtClean="0">
                              <a:latin typeface="Cambria Math" charset="0"/>
                            </a:rPr>
                            <m:t>1</m:t>
                          </m:r>
                        </m:sub>
                        <m:sup>
                          <m:r>
                            <a:rPr lang="en-US" sz="2400" b="0" i="1" smtClean="0">
                              <a:latin typeface="Cambria Math" charset="0"/>
                            </a:rPr>
                            <m:t>2</m:t>
                          </m:r>
                        </m:sup>
                      </m:sSubSup>
                      <m:r>
                        <a:rPr lang="en-US" sz="2400" b="0" i="1" smtClean="0">
                          <a:latin typeface="Cambria Math" charset="0"/>
                        </a:rPr>
                        <m:t>+10=0  </m:t>
                      </m:r>
                    </m:oMath>
                  </m:oMathPara>
                </a14:m>
                <a:endParaRPr lang="en-US" sz="2400" b="0" dirty="0"/>
              </a:p>
              <a:p>
                <a:r>
                  <a:rPr lang="en-US" sz="2400" dirty="0"/>
                  <a:t>It would be desirable to build models that:</a:t>
                </a:r>
              </a:p>
              <a:p>
                <a:pPr marL="457200" indent="-457200">
                  <a:buFont typeface="+mj-lt"/>
                  <a:buAutoNum type="arabicPeriod"/>
                </a:pPr>
                <a:r>
                  <a:rPr lang="en-US" sz="2400" dirty="0"/>
                  <a:t>allow for </a:t>
                </a:r>
                <a:r>
                  <a:rPr lang="en-US" sz="2400" b="1" i="1" dirty="0"/>
                  <a:t>complex decision boundaries</a:t>
                </a:r>
                <a:r>
                  <a:rPr lang="en-US" sz="2400" dirty="0"/>
                  <a:t>.</a:t>
                </a:r>
              </a:p>
              <a:p>
                <a:pPr marL="457200" indent="-457200">
                  <a:buFont typeface="+mj-lt"/>
                  <a:buAutoNum type="arabicPeriod"/>
                </a:pPr>
                <a:r>
                  <a:rPr lang="en-US" sz="2400" dirty="0"/>
                  <a:t>are also </a:t>
                </a:r>
                <a:r>
                  <a:rPr lang="en-US" sz="2400" b="1" i="1" dirty="0"/>
                  <a:t>easy to interpret</a:t>
                </a:r>
                <a:r>
                  <a:rPr lang="en-US" sz="2400" dirty="0"/>
                  <a:t>. </a:t>
                </a:r>
              </a:p>
              <a:p>
                <a:pPr>
                  <a:spcAft>
                    <a:spcPts val="2400"/>
                  </a:spcAft>
                </a:pPr>
                <a:endParaRPr lang="en-US" sz="2400" dirty="0"/>
              </a:p>
            </p:txBody>
          </p:sp>
        </mc:Choice>
        <mc:Fallback xmlns="">
          <p:sp>
            <p:nvSpPr>
              <p:cNvPr id="3" name="Content Placeholder 2">
                <a:extLst>
                  <a:ext uri="{FF2B5EF4-FFF2-40B4-BE49-F238E27FC236}">
                    <a16:creationId xmlns:a16="http://schemas.microsoft.com/office/drawing/2014/main" id="{A199262D-F6D6-F84A-962F-6DCF91F708C9}"/>
                  </a:ext>
                </a:extLst>
              </p:cNvPr>
              <p:cNvSpPr>
                <a:spLocks noGrp="1" noRot="1" noChangeAspect="1" noMove="1" noResize="1" noEditPoints="1" noAdjustHandles="1" noChangeArrowheads="1" noChangeShapeType="1" noTextEdit="1"/>
              </p:cNvSpPr>
              <p:nvPr>
                <p:ph idx="1"/>
              </p:nvPr>
            </p:nvSpPr>
            <p:spPr>
              <a:xfrm>
                <a:off x="822264" y="1489992"/>
                <a:ext cx="10327008" cy="2111143"/>
              </a:xfrm>
              <a:blipFill>
                <a:blip r:embed="rId2"/>
                <a:stretch>
                  <a:fillRect l="-860" t="-1786" b="-87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3852753584"/>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B62E5F0-D20D-8A49-A753-32DBE871C0F7}" vid="{B30C7E9A-7585-A448-B1BB-C615A6606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Lecture3a_LogisticRegression</Template>
  <TotalTime>8705</TotalTime>
  <Words>2819</Words>
  <Application>Microsoft Macintosh PowerPoint</Application>
  <PresentationFormat>Widescreen</PresentationFormat>
  <Paragraphs>274</Paragraphs>
  <Slides>53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Calibri</vt:lpstr>
      <vt:lpstr>Cambria Math</vt:lpstr>
      <vt:lpstr>Courier</vt:lpstr>
      <vt:lpstr>Karla</vt:lpstr>
      <vt:lpstr>Arial</vt:lpstr>
      <vt:lpstr>GEC_template</vt:lpstr>
      <vt:lpstr>Lecture 2: Decision Trees</vt:lpstr>
      <vt:lpstr>Outline </vt:lpstr>
      <vt:lpstr>Geometry of Data</vt:lpstr>
      <vt:lpstr>Geometry of Data</vt:lpstr>
      <vt:lpstr>Geometry of Data</vt:lpstr>
      <vt:lpstr>Geometry of Data</vt:lpstr>
      <vt:lpstr>Geometry of Data</vt:lpstr>
      <vt:lpstr>Geometry of Data</vt:lpstr>
      <vt:lpstr>Geometry of Data</vt:lpstr>
      <vt:lpstr>Interpretable Models</vt:lpstr>
      <vt:lpstr>Interpretable Models</vt:lpstr>
      <vt:lpstr>Decision Trees </vt:lpstr>
      <vt:lpstr>Decision Trees</vt:lpstr>
      <vt:lpstr>The Geometry of Flow Charts </vt:lpstr>
      <vt:lpstr>The Geometry of Flow Charts </vt:lpstr>
      <vt:lpstr>The Geometry of Flow Charts</vt:lpstr>
      <vt:lpstr>The Geometry of Flow Charts</vt:lpstr>
      <vt:lpstr>Learning the Model</vt:lpstr>
      <vt:lpstr>Learning the Model</vt:lpstr>
      <vt:lpstr>Numerical vs Categorical Attributes</vt:lpstr>
      <vt:lpstr>Numerical vs Categorical Attributes</vt:lpstr>
      <vt:lpstr>Numerical vs Categorical Attributes</vt:lpstr>
      <vt:lpstr>Splitting Criteria</vt:lpstr>
      <vt:lpstr>Optimality of Splitting </vt:lpstr>
      <vt:lpstr>Classification Error</vt:lpstr>
      <vt:lpstr>Classification Error</vt:lpstr>
      <vt:lpstr>Gini Index</vt:lpstr>
      <vt:lpstr>Gini Index</vt:lpstr>
      <vt:lpstr>Information Theory</vt:lpstr>
      <vt:lpstr>Information Theory</vt:lpstr>
      <vt:lpstr>Entropy</vt:lpstr>
      <vt:lpstr>Entropy</vt:lpstr>
      <vt:lpstr>Comparison of Criteria</vt:lpstr>
      <vt:lpstr>Comparison of Criteria </vt:lpstr>
      <vt:lpstr>Stopping Conditions &amp; Pruning</vt:lpstr>
      <vt:lpstr>Variance vs Bias</vt:lpstr>
      <vt:lpstr>Variance vs Bias</vt:lpstr>
      <vt:lpstr>Variance vs Bias</vt:lpstr>
      <vt:lpstr>Stopping Conditions</vt:lpstr>
      <vt:lpstr>Stopping Conditions</vt:lpstr>
      <vt:lpstr>Alternative to Using Stopping Conditions</vt:lpstr>
      <vt:lpstr>Motivation for Pruning</vt:lpstr>
      <vt:lpstr>Motivation for Pruning</vt:lpstr>
      <vt:lpstr>Motivation for Pruning</vt:lpstr>
      <vt:lpstr>Motivation for Pruning</vt:lpstr>
      <vt:lpstr>Pruning </vt:lpstr>
      <vt:lpstr>Pruning </vt:lpstr>
      <vt:lpstr>Pruning </vt:lpstr>
      <vt:lpstr>Pruning </vt:lpstr>
      <vt:lpstr>Pruning </vt:lpstr>
      <vt:lpstr>Pruning </vt:lpstr>
      <vt:lpstr>Pruning </vt:lpstr>
      <vt:lpstr>Next </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276</cp:revision>
  <cp:lastPrinted>2018-10-31T16:50:06Z</cp:lastPrinted>
  <dcterms:created xsi:type="dcterms:W3CDTF">2018-07-11T02:31:23Z</dcterms:created>
  <dcterms:modified xsi:type="dcterms:W3CDTF">2019-06-26T23:15:59Z</dcterms:modified>
</cp:coreProperties>
</file>